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2" r:id="rId9"/>
    <p:sldId id="291" r:id="rId10"/>
    <p:sldId id="293" r:id="rId11"/>
    <p:sldId id="294" r:id="rId12"/>
    <p:sldId id="295" r:id="rId13"/>
    <p:sldId id="299" r:id="rId14"/>
    <p:sldId id="296" r:id="rId15"/>
    <p:sldId id="297" r:id="rId16"/>
    <p:sldId id="298" r:id="rId17"/>
  </p:sldIdLst>
  <p:sldSz cx="9144000" cy="6858000" type="screen4x3"/>
  <p:notesSz cx="6881813" cy="100028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070CF4"/>
    <a:srgbClr val="FF9966"/>
    <a:srgbClr val="E34507"/>
    <a:srgbClr val="FF9933"/>
    <a:srgbClr val="073870"/>
    <a:srgbClr val="99CCFF"/>
    <a:srgbClr val="FF6600"/>
    <a:srgbClr val="00336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2" autoAdjust="0"/>
    <p:restoredTop sz="94628"/>
  </p:normalViewPr>
  <p:slideViewPr>
    <p:cSldViewPr>
      <p:cViewPr varScale="1">
        <p:scale>
          <a:sx n="104" d="100"/>
          <a:sy n="104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65E9BAA7-5A29-44E1-A7E8-8C88E0CCE965}" type="datetimeFigureOut">
              <a:rPr lang="nl-NL" smtClean="0"/>
              <a:t>4-11-2022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57323A9F-9168-4598-8B6C-5FCA76F805A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4430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9514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122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50047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39217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38294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93269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47545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4056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4315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2549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479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9599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7410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4509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200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3777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4-11-2022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260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4-11-2022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494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4-11-2022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31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4-11-2022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628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4-11-2022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6991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4-11-2022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064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4-11-2022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054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4-11-2022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85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4-11-2022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904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4-11-2022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573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4-11-2022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815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80774-A1E0-42AB-9BFA-A7F1AC2398BB}" type="datetimeFigureOut">
              <a:rPr lang="nl-NL" smtClean="0"/>
              <a:t>4-11-2022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01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827584" y="1916832"/>
            <a:ext cx="83164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pPr algn="ctr"/>
            <a:r>
              <a:rPr lang="nl-NL" sz="3200" dirty="0"/>
              <a:t>Opleiding Coördinator Agressie &amp; Geweld</a:t>
            </a:r>
          </a:p>
          <a:p>
            <a:pPr algn="ctr"/>
            <a:r>
              <a:rPr lang="nl-NL" sz="2400" dirty="0"/>
              <a:t>Voor gemeenten en sociaal domein</a:t>
            </a:r>
          </a:p>
          <a:p>
            <a:pPr algn="ctr"/>
            <a:endParaRPr lang="nl-NL" sz="2400" dirty="0"/>
          </a:p>
          <a:p>
            <a:pPr algn="ctr"/>
            <a:r>
              <a:rPr lang="nl-NL" sz="2400" dirty="0"/>
              <a:t>Najaar 2022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116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7. Van Voorbereiding naar Actie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9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2A3E637-7EDF-5CB4-DAFE-624FD923A083}"/>
              </a:ext>
            </a:extLst>
          </p:cNvPr>
          <p:cNvSpPr txBox="1"/>
          <p:nvPr/>
        </p:nvSpPr>
        <p:spPr>
          <a:xfrm>
            <a:off x="755576" y="2060848"/>
            <a:ext cx="831641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0" u="none" strike="noStrike" dirty="0">
                <a:effectLst/>
              </a:rPr>
              <a:t>Organiseren van training en opleiding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b="0" i="0" u="none" strike="noStrike" dirty="0">
                <a:effectLst/>
              </a:rPr>
              <a:t>We gaan met elkaar in gesprek over de onderstaande vragen: </a:t>
            </a:r>
          </a:p>
          <a:p>
            <a:endParaRPr lang="nl-NL" sz="2000" b="0" i="0" u="none" strike="noStrike" dirty="0"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effectLst/>
              </a:rPr>
              <a:t>Wie (personen en functiegroepen) wil je trainen en opleiden op welk aspect van agressiepreventie?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Waaraan moet een training/opleiding voldoen om maximaal effectief te zijn?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Welke organisatorische randvoorwaarden moeten geregeld zijn om ‘training en opleiding’ maximaal effectief te doen laten verlopen?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Wat betekenen de gegeven antwoorden op de bovenstaande vragen voor jouw rol als Coördinator Agressie &amp; Geweld?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b="0" i="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79152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7. Van Voorbereiding naar Actie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10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2A3E637-7EDF-5CB4-DAFE-624FD923A083}"/>
              </a:ext>
            </a:extLst>
          </p:cNvPr>
          <p:cNvSpPr txBox="1"/>
          <p:nvPr/>
        </p:nvSpPr>
        <p:spPr>
          <a:xfrm>
            <a:off x="755576" y="2060848"/>
            <a:ext cx="83164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0" u="none" strike="noStrike" dirty="0">
                <a:effectLst/>
              </a:rPr>
              <a:t>Organiseren van werkplekveiligheid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b="0" i="0" u="none" strike="noStrike" dirty="0">
                <a:effectLst/>
              </a:rPr>
              <a:t>We gaan met elkaar in gesprek over de onderstaande vragen: </a:t>
            </a:r>
          </a:p>
          <a:p>
            <a:endParaRPr lang="nl-NL" sz="2000" b="0" i="0" u="none" strike="noStrike" dirty="0"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effectLst/>
              </a:rPr>
              <a:t>Wat versta jij onder ‘werkplekveiligheid’.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Welke aspecten kent dit onderwerp?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Hoe beoordeel je de werkplekveiligheid?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Hoe verbeter je de werkplekveiligheid?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Wat betekenen de antwoorden op de bovenstaande vragen voor jouw rol als Coördinator Agressie &amp; Geweld?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b="0" i="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86215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7. Van Voorbereiding naar Actie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11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2A3E637-7EDF-5CB4-DAFE-624FD923A083}"/>
              </a:ext>
            </a:extLst>
          </p:cNvPr>
          <p:cNvSpPr txBox="1"/>
          <p:nvPr/>
        </p:nvSpPr>
        <p:spPr>
          <a:xfrm>
            <a:off x="755576" y="2060848"/>
            <a:ext cx="83164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0" u="none" strike="noStrike" dirty="0">
                <a:effectLst/>
              </a:rPr>
              <a:t>Organiseren van opvang en nazorg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b="0" i="0" u="none" strike="noStrike" dirty="0">
                <a:effectLst/>
              </a:rPr>
              <a:t>We gaan met elkaar in gesprek over de onderstaande vragen: </a:t>
            </a:r>
          </a:p>
          <a:p>
            <a:endParaRPr lang="nl-NL" sz="2000" b="0" i="0" u="none" strike="noStrike" dirty="0"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Wat zijn vanuit de organisatie gezien de doelen van ‘opvang en nazorg’?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Welke activiteiten/instrumenten zet je in om deze doelen te bereiken?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Welke vormen kent het opvang bieden aan een collega na een agressie-incident? Welke vorm past het beste bij jouw organisatie en waarom?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Wat betekenen de gegeven antwoorden op de bovenstaande vragen voor jouw rol als Coördinator Agressie &amp; Geweld?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b="0" i="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05070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AA25B51D-EE5F-6BA4-72B6-CA3E4243E6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2132856"/>
            <a:ext cx="4953000" cy="3190875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7. Van Voorbereiding naar Actie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12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2A3E637-7EDF-5CB4-DAFE-624FD923A083}"/>
              </a:ext>
            </a:extLst>
          </p:cNvPr>
          <p:cNvSpPr txBox="1"/>
          <p:nvPr/>
        </p:nvSpPr>
        <p:spPr>
          <a:xfrm>
            <a:off x="755576" y="2060848"/>
            <a:ext cx="83164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0" u="none" strike="noStrike" dirty="0">
                <a:effectLst/>
              </a:rPr>
              <a:t>Een samenvattend plaatje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b="0" i="0" u="none" strike="noStrike" dirty="0">
                <a:effectLst/>
              </a:rPr>
              <a:t>De samenhang der dingen.</a:t>
            </a:r>
          </a:p>
          <a:p>
            <a:r>
              <a:rPr lang="nl-NL" sz="2000" dirty="0"/>
              <a:t>Idealiter werk je volgordelijk aan:</a:t>
            </a:r>
            <a:br>
              <a:rPr lang="nl-NL" sz="2000" dirty="0"/>
            </a:br>
            <a:endParaRPr lang="nl-NL" sz="2000" dirty="0"/>
          </a:p>
          <a:p>
            <a:pPr marL="457200" indent="-457200">
              <a:buAutoNum type="arabicPeriod"/>
            </a:pPr>
            <a:r>
              <a:rPr lang="nl-NL" sz="2000" b="0" i="0" u="none" strike="noStrike" dirty="0">
                <a:effectLst/>
              </a:rPr>
              <a:t>Beleid</a:t>
            </a:r>
          </a:p>
          <a:p>
            <a:pPr marL="457200" indent="-457200">
              <a:buAutoNum type="arabicPeriod"/>
            </a:pPr>
            <a:r>
              <a:rPr lang="nl-NL" sz="2000" dirty="0"/>
              <a:t>Technische Beveiliging</a:t>
            </a:r>
          </a:p>
          <a:p>
            <a:pPr marL="457200" indent="-457200">
              <a:buAutoNum type="arabicPeriod"/>
            </a:pPr>
            <a:r>
              <a:rPr lang="nl-NL" sz="2000" b="0" i="0" u="none" strike="noStrike" dirty="0">
                <a:effectLst/>
              </a:rPr>
              <a:t>Competentieontwikkeling</a:t>
            </a:r>
          </a:p>
          <a:p>
            <a:pPr marL="457200" indent="-457200">
              <a:buAutoNum type="arabicPeriod"/>
            </a:pPr>
            <a:r>
              <a:rPr lang="nl-NL" sz="2000" dirty="0"/>
              <a:t>Opvang en Nazorg</a:t>
            </a:r>
          </a:p>
          <a:p>
            <a:pPr marL="457200" indent="-457200">
              <a:buAutoNum type="arabicPeriod"/>
            </a:pPr>
            <a:endParaRPr lang="nl-NL" sz="2000" b="0" i="0" u="none" strike="noStrike" dirty="0">
              <a:effectLst/>
            </a:endParaRPr>
          </a:p>
          <a:p>
            <a:r>
              <a:rPr lang="nl-NL" sz="2000" dirty="0"/>
              <a:t>Door ieder jaar deze thema’s te evalueren</a:t>
            </a:r>
          </a:p>
          <a:p>
            <a:r>
              <a:rPr lang="nl-NL" sz="2000" dirty="0"/>
              <a:t>ontstaat een PDCA-cirkel en neemt de borging van het thema ‘agressiepreventie’ toe in  de tijd.</a:t>
            </a:r>
          </a:p>
          <a:p>
            <a:endParaRPr lang="nl-NL" sz="2000" b="0" i="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27411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7. Van Voorbereiding naar Actie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13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2A3E637-7EDF-5CB4-DAFE-624FD923A083}"/>
              </a:ext>
            </a:extLst>
          </p:cNvPr>
          <p:cNvSpPr txBox="1"/>
          <p:nvPr/>
        </p:nvSpPr>
        <p:spPr>
          <a:xfrm>
            <a:off x="755576" y="2060848"/>
            <a:ext cx="83164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0" u="none" strike="noStrike" dirty="0">
                <a:effectLst/>
              </a:rPr>
              <a:t>Opdracht: maak je jaarplan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b="0" i="0" u="none" strike="noStrike" dirty="0">
                <a:effectLst/>
              </a:rPr>
              <a:t>De uitnodiging is om voor bijeenkomst 8 (afsluitende bijeenkomst) je eigen jaarplan 2023 (op hoofdlijnen) op te stellen. </a:t>
            </a:r>
          </a:p>
          <a:p>
            <a:r>
              <a:rPr lang="nl-NL" sz="2000" b="0" i="0" u="none" strike="noStrike" dirty="0">
                <a:effectLst/>
              </a:rPr>
              <a:t>Daarbij presenteer je dan de vragen/knelpunten/zorgen die je hierbij bent tegengekomen.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dirty="0"/>
              <a:t>Is deze opdracht duidelijk?</a:t>
            </a:r>
          </a:p>
          <a:p>
            <a:r>
              <a:rPr lang="nl-NL" sz="2000" dirty="0"/>
              <a:t>Is deze opdracht acceptabel/haalbaar?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b="0" i="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62307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7. Van Voorbereiding naar Actie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14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2A3E637-7EDF-5CB4-DAFE-624FD923A083}"/>
              </a:ext>
            </a:extLst>
          </p:cNvPr>
          <p:cNvSpPr txBox="1"/>
          <p:nvPr/>
        </p:nvSpPr>
        <p:spPr>
          <a:xfrm>
            <a:off x="755576" y="2060848"/>
            <a:ext cx="8316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0" u="none" strike="noStrike" dirty="0">
                <a:effectLst/>
              </a:rPr>
              <a:t>Even reflecteren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b="0" i="0" u="none" strike="noStrike" dirty="0">
                <a:effectLst/>
              </a:rPr>
              <a:t>Hoe kijken we aan tegen deze bijeenkomst?</a:t>
            </a:r>
          </a:p>
          <a:p>
            <a:r>
              <a:rPr lang="nl-NL" sz="2000" dirty="0"/>
              <a:t>Wat ging goed?</a:t>
            </a:r>
          </a:p>
          <a:p>
            <a:r>
              <a:rPr lang="nl-NL" sz="2000" dirty="0"/>
              <a:t>Wat zou een volgende keer anders/beter kunnen?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b="0" i="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7585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827584" y="1916832"/>
            <a:ext cx="831641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pPr algn="ctr"/>
            <a:r>
              <a:rPr lang="nl-NL" sz="3200" dirty="0"/>
              <a:t>Tot ziens!</a:t>
            </a:r>
          </a:p>
          <a:p>
            <a:pPr algn="ctr"/>
            <a:r>
              <a:rPr lang="nl-NL" sz="2400" dirty="0"/>
              <a:t>bij de afsluitende bijeenkomst</a:t>
            </a:r>
          </a:p>
          <a:p>
            <a:pPr algn="ctr"/>
            <a:r>
              <a:rPr lang="nl-NL" sz="2400" dirty="0"/>
              <a:t>op maandag 19 december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36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7. Van Voorbereiding naar Actie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1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2A3E637-7EDF-5CB4-DAFE-624FD923A083}"/>
              </a:ext>
            </a:extLst>
          </p:cNvPr>
          <p:cNvSpPr txBox="1"/>
          <p:nvPr/>
        </p:nvSpPr>
        <p:spPr>
          <a:xfrm>
            <a:off x="755576" y="2060848"/>
            <a:ext cx="83164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0" u="none" strike="noStrike" dirty="0">
                <a:effectLst/>
              </a:rPr>
              <a:t>De inhoud van deze bijeenkomst</a:t>
            </a:r>
          </a:p>
          <a:p>
            <a:endParaRPr lang="nl-NL" sz="2000" b="0" i="0" u="none" strike="noStrike" dirty="0"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effectLst/>
              </a:rPr>
              <a:t>Werken vanuit een jaarplan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effectLst/>
              </a:rPr>
              <a:t>Organiseren van:</a:t>
            </a:r>
            <a:br>
              <a:rPr lang="nl-NL" sz="2000" b="0" i="0" u="none" strike="noStrike" dirty="0">
                <a:effectLst/>
              </a:rPr>
            </a:br>
            <a:r>
              <a:rPr lang="nl-NL" sz="2000" b="0" i="0" u="none" strike="noStrike" dirty="0">
                <a:effectLst/>
              </a:rPr>
              <a:t>- training en opleiding</a:t>
            </a:r>
            <a:br>
              <a:rPr lang="nl-NL" sz="2000" b="0" i="0" u="none" strike="noStrike" dirty="0">
                <a:effectLst/>
              </a:rPr>
            </a:br>
            <a:r>
              <a:rPr lang="nl-NL" sz="2000" b="0" i="0" u="none" strike="noStrike" dirty="0">
                <a:effectLst/>
              </a:rPr>
              <a:t>- werkplekveiligheid</a:t>
            </a:r>
            <a:br>
              <a:rPr lang="nl-NL" sz="2000" b="0" i="0" u="none" strike="noStrike" dirty="0">
                <a:effectLst/>
              </a:rPr>
            </a:br>
            <a:r>
              <a:rPr lang="nl-NL" sz="2000" b="0" i="0" u="none" strike="noStrike" dirty="0">
                <a:effectLst/>
              </a:rPr>
              <a:t>- opvang en nazorg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effectLst/>
              </a:rPr>
              <a:t>Opdracht: maak je jaarplan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8265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7. Van Voorbereiding naar Actie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2A3E637-7EDF-5CB4-DAFE-624FD923A083}"/>
              </a:ext>
            </a:extLst>
          </p:cNvPr>
          <p:cNvSpPr txBox="1"/>
          <p:nvPr/>
        </p:nvSpPr>
        <p:spPr>
          <a:xfrm>
            <a:off x="755576" y="2060848"/>
            <a:ext cx="831641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0" u="none" strike="noStrike" dirty="0">
                <a:effectLst/>
              </a:rPr>
              <a:t>Werken vanuit een jaarplan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b="0" i="0" u="none" strike="noStrike" dirty="0">
                <a:effectLst/>
              </a:rPr>
              <a:t>We gaan met elkaar in gesprek over de onderstaande vragen: </a:t>
            </a:r>
          </a:p>
          <a:p>
            <a:endParaRPr lang="nl-NL" sz="2000" b="0" i="0" u="none" strike="noStrike" dirty="0"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effectLst/>
              </a:rPr>
              <a:t>Wat is een jaarplan (hoe ziet het eruit)?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Waarom zouden we werken met een jaarplan (wat zijn de voor- en nadelen en voor wie)?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effectLst/>
              </a:rPr>
              <a:t>Wie stelt het jaarplan op, wie zijn betrokken actoren, hoe deze betrekken?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Welke uitdagingen biedt het komen tot een jaarplan en hoe hiermee om te gaan?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Welke verstoringen treden er in de praktijk op tijdens het werken met een jaarplan en hoe hiermee om te gaan?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b="0" i="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2615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7. Van Voorbereiding naar Actie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3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2A3E637-7EDF-5CB4-DAFE-624FD923A083}"/>
              </a:ext>
            </a:extLst>
          </p:cNvPr>
          <p:cNvSpPr txBox="1"/>
          <p:nvPr/>
        </p:nvSpPr>
        <p:spPr>
          <a:xfrm>
            <a:off x="755576" y="2060848"/>
            <a:ext cx="83164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0" u="none" strike="noStrike" dirty="0">
                <a:effectLst/>
              </a:rPr>
              <a:t>Werken vanuit een jaarplan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b="0" i="0" u="none" strike="noStrike" dirty="0">
                <a:effectLst/>
              </a:rPr>
              <a:t>Wat is een jaarplan (hoe ziet het eruit?) 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i="1" dirty="0"/>
              <a:t>Individuele opdracht</a:t>
            </a:r>
          </a:p>
          <a:p>
            <a:r>
              <a:rPr lang="nl-NL" sz="2000" dirty="0"/>
              <a:t>Geef eens aan welke aspecten/onderwerpen/elementen jij vindt dat er in een jaarplan moeten zitten dat zich richt op het thema ‘agressiepreventie’.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dirty="0"/>
              <a:t>Neem hiervoor 10 minuten. </a:t>
            </a:r>
          </a:p>
          <a:p>
            <a:r>
              <a:rPr lang="nl-NL" sz="2000" dirty="0"/>
              <a:t>Hierna wisselen we de gevonden antwoorden uit.</a:t>
            </a:r>
            <a:endParaRPr lang="nl-NL" sz="2000" b="0" i="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33900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7. Van Voorbereiding naar Actie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4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2A3E637-7EDF-5CB4-DAFE-624FD923A083}"/>
              </a:ext>
            </a:extLst>
          </p:cNvPr>
          <p:cNvSpPr txBox="1"/>
          <p:nvPr/>
        </p:nvSpPr>
        <p:spPr>
          <a:xfrm>
            <a:off x="755576" y="2060848"/>
            <a:ext cx="83164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0" u="none" strike="noStrike" dirty="0">
                <a:effectLst/>
              </a:rPr>
              <a:t>Werken vanuit een jaarplan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b="0" i="0" u="none" strike="noStrike" dirty="0">
                <a:effectLst/>
              </a:rPr>
              <a:t>Wat is een jaarplan (hoe ziet het eruit?) 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i="1" dirty="0"/>
              <a:t>Onze bijdrage</a:t>
            </a:r>
          </a:p>
          <a:p>
            <a:r>
              <a:rPr lang="nl-NL" sz="2000" dirty="0"/>
              <a:t>In de chat verschijnt nu een </a:t>
            </a:r>
            <a:r>
              <a:rPr lang="nl-NL" sz="2000" dirty="0" err="1"/>
              <a:t>url</a:t>
            </a:r>
            <a:r>
              <a:rPr lang="nl-NL" sz="2000" dirty="0"/>
              <a:t>. Wanneer je hierop klikt kun je een document downloaden met daarin een format van een jaarplan zoals wij dit zien.</a:t>
            </a:r>
            <a:endParaRPr lang="nl-NL" sz="2000" b="0" i="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48547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7. Van Voorbereiding naar Actie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5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2A3E637-7EDF-5CB4-DAFE-624FD923A083}"/>
              </a:ext>
            </a:extLst>
          </p:cNvPr>
          <p:cNvSpPr txBox="1"/>
          <p:nvPr/>
        </p:nvSpPr>
        <p:spPr>
          <a:xfrm>
            <a:off x="755576" y="2060848"/>
            <a:ext cx="83164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0" u="none" strike="noStrike" dirty="0">
                <a:effectLst/>
              </a:rPr>
              <a:t>Werken vanuit een jaarplan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b="0" i="0" u="none" strike="noStrike" dirty="0">
                <a:effectLst/>
              </a:rPr>
              <a:t>Waarom zouden we werken met een jaarplan? (wat zijn de voor- en nadelen) 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i="1" dirty="0"/>
              <a:t>Subgroep opdracht</a:t>
            </a:r>
          </a:p>
          <a:p>
            <a:r>
              <a:rPr lang="nl-NL" sz="2000" dirty="0"/>
              <a:t>Groep A gaat zich buigen over de voordelen van het werken met een jaarplan.</a:t>
            </a:r>
          </a:p>
          <a:p>
            <a:r>
              <a:rPr lang="nl-NL" sz="2000" b="0" i="0" u="none" strike="noStrike" dirty="0">
                <a:effectLst/>
              </a:rPr>
              <a:t>Groep B inventariseert de nadelen van het werken met een jaarplan.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dirty="0"/>
              <a:t>Neem voor het inventariseren van de voor-/nadelen 10 minuten. </a:t>
            </a:r>
          </a:p>
          <a:p>
            <a:r>
              <a:rPr lang="nl-NL" sz="2000" dirty="0"/>
              <a:t>Hierna wisselen we de gevonden antwoorden uit.</a:t>
            </a:r>
            <a:endParaRPr lang="nl-NL" sz="2000" b="0" i="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02329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7. Van Voorbereiding naar Actie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6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2A3E637-7EDF-5CB4-DAFE-624FD923A083}"/>
              </a:ext>
            </a:extLst>
          </p:cNvPr>
          <p:cNvSpPr txBox="1"/>
          <p:nvPr/>
        </p:nvSpPr>
        <p:spPr>
          <a:xfrm>
            <a:off x="755576" y="2060848"/>
            <a:ext cx="83164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0" u="none" strike="noStrike" dirty="0">
                <a:effectLst/>
              </a:rPr>
              <a:t>Werken vanuit een jaarplan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b="0" i="0" u="none" strike="noStrike" dirty="0">
                <a:effectLst/>
              </a:rPr>
              <a:t>Wie stelt het jaarplan op, wie zijn betrokken actoren, hoe deze betrekken? 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i="1" dirty="0"/>
              <a:t>Groepsgesprek</a:t>
            </a:r>
          </a:p>
          <a:p>
            <a:r>
              <a:rPr lang="nl-NL" sz="2000" dirty="0"/>
              <a:t>Bespreek de bovenstaande vraag met elkaar.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dirty="0"/>
              <a:t>De tijd hiervoor is 10 minuten. </a:t>
            </a:r>
          </a:p>
        </p:txBody>
      </p:sp>
    </p:spTree>
    <p:extLst>
      <p:ext uri="{BB962C8B-B14F-4D97-AF65-F5344CB8AC3E}">
        <p14:creationId xmlns:p14="http://schemas.microsoft.com/office/powerpoint/2010/main" val="469173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7. Van Voorbereiding naar Actie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7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2A3E637-7EDF-5CB4-DAFE-624FD923A083}"/>
              </a:ext>
            </a:extLst>
          </p:cNvPr>
          <p:cNvSpPr txBox="1"/>
          <p:nvPr/>
        </p:nvSpPr>
        <p:spPr>
          <a:xfrm>
            <a:off x="755576" y="2060848"/>
            <a:ext cx="83164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0" u="none" strike="noStrike" dirty="0">
                <a:effectLst/>
              </a:rPr>
              <a:t>Werken vanuit een jaarplan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b="0" i="0" u="none" strike="noStrike" dirty="0">
                <a:effectLst/>
              </a:rPr>
              <a:t>Welke uitdagingen biedt het komen tot een jaarplan en hoe hiermee om te gaan?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i="1" dirty="0"/>
              <a:t>Groepsgesprek</a:t>
            </a:r>
          </a:p>
          <a:p>
            <a:r>
              <a:rPr lang="nl-NL" sz="2000" dirty="0"/>
              <a:t>Bespreek de bovenstaande vraag met elkaar.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dirty="0"/>
              <a:t>De tijd hiervoor is 10 minuten. </a:t>
            </a:r>
          </a:p>
        </p:txBody>
      </p:sp>
    </p:spTree>
    <p:extLst>
      <p:ext uri="{BB962C8B-B14F-4D97-AF65-F5344CB8AC3E}">
        <p14:creationId xmlns:p14="http://schemas.microsoft.com/office/powerpoint/2010/main" val="4096473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7. Van Voorbereiding naar Actie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8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2A3E637-7EDF-5CB4-DAFE-624FD923A083}"/>
              </a:ext>
            </a:extLst>
          </p:cNvPr>
          <p:cNvSpPr txBox="1"/>
          <p:nvPr/>
        </p:nvSpPr>
        <p:spPr>
          <a:xfrm>
            <a:off x="755576" y="2060848"/>
            <a:ext cx="83164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0" u="none" strike="noStrike" dirty="0">
                <a:effectLst/>
              </a:rPr>
              <a:t>Werken vanuit een jaarplan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b="0" i="0" u="none" strike="noStrike" dirty="0">
                <a:effectLst/>
              </a:rPr>
              <a:t>Welke verstoringen treden er in de praktijk op tijdens het werken met een jaarplan en hoe hiermee om te gaan?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i="1" dirty="0"/>
              <a:t>Groepsgesprek</a:t>
            </a:r>
          </a:p>
          <a:p>
            <a:r>
              <a:rPr lang="nl-NL" sz="2000" dirty="0"/>
              <a:t>Bespreek de bovenstaande vraag met elkaar.</a:t>
            </a:r>
          </a:p>
          <a:p>
            <a:endParaRPr lang="nl-NL" sz="2000" b="0" i="0" u="none" strike="noStrike" dirty="0">
              <a:effectLst/>
            </a:endParaRPr>
          </a:p>
          <a:p>
            <a:r>
              <a:rPr lang="nl-NL" sz="2000" dirty="0"/>
              <a:t>De tijd hiervoor is 10 minuten. </a:t>
            </a:r>
          </a:p>
        </p:txBody>
      </p:sp>
    </p:spTree>
    <p:extLst>
      <p:ext uri="{BB962C8B-B14F-4D97-AF65-F5344CB8AC3E}">
        <p14:creationId xmlns:p14="http://schemas.microsoft.com/office/powerpoint/2010/main" val="133072646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Grijswaarden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lderhei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904</Words>
  <Application>Microsoft Office PowerPoint</Application>
  <PresentationFormat>Diavoorstelling (4:3)</PresentationFormat>
  <Paragraphs>170</Paragraphs>
  <Slides>16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Calibri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Biggelaar,Bram B. van den</dc:creator>
  <cp:lastModifiedBy>Rob van den Biggelaar</cp:lastModifiedBy>
  <cp:revision>205</cp:revision>
  <cp:lastPrinted>2022-09-11T07:04:37Z</cp:lastPrinted>
  <dcterms:created xsi:type="dcterms:W3CDTF">2020-09-14T08:02:29Z</dcterms:created>
  <dcterms:modified xsi:type="dcterms:W3CDTF">2022-11-04T08:20:34Z</dcterms:modified>
</cp:coreProperties>
</file>