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85" r:id="rId3"/>
    <p:sldId id="425" r:id="rId4"/>
    <p:sldId id="315" r:id="rId5"/>
    <p:sldId id="464" r:id="rId6"/>
    <p:sldId id="426" r:id="rId7"/>
    <p:sldId id="267" r:id="rId8"/>
    <p:sldId id="467" r:id="rId9"/>
    <p:sldId id="283" r:id="rId10"/>
    <p:sldId id="287" r:id="rId11"/>
    <p:sldId id="288" r:id="rId12"/>
    <p:sldId id="465" r:id="rId13"/>
    <p:sldId id="286" r:id="rId14"/>
    <p:sldId id="427" r:id="rId15"/>
    <p:sldId id="468" r:id="rId16"/>
    <p:sldId id="469" r:id="rId17"/>
    <p:sldId id="470" r:id="rId18"/>
    <p:sldId id="471" r:id="rId19"/>
    <p:sldId id="472" r:id="rId20"/>
    <p:sldId id="473" r:id="rId21"/>
    <p:sldId id="299" r:id="rId22"/>
    <p:sldId id="474" r:id="rId23"/>
    <p:sldId id="475" r:id="rId24"/>
    <p:sldId id="307" r:id="rId25"/>
  </p:sldIdLst>
  <p:sldSz cx="9144000" cy="6858000" type="screen4x3"/>
  <p:notesSz cx="6881813" cy="100028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507"/>
    <a:srgbClr val="6699FF"/>
    <a:srgbClr val="070CF4"/>
    <a:srgbClr val="FF9966"/>
    <a:srgbClr val="FF9933"/>
    <a:srgbClr val="073870"/>
    <a:srgbClr val="99CCFF"/>
    <a:srgbClr val="FF6600"/>
    <a:srgbClr val="0033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2" autoAdjust="0"/>
    <p:restoredTop sz="94628"/>
  </p:normalViewPr>
  <p:slideViewPr>
    <p:cSldViewPr>
      <p:cViewPr varScale="1">
        <p:scale>
          <a:sx n="119" d="100"/>
          <a:sy n="119" d="100"/>
        </p:scale>
        <p:origin x="152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65E9BAA7-5A29-44E1-A7E8-8C88E0CCE965}" type="datetimeFigureOut">
              <a:rPr lang="nl-NL" smtClean="0"/>
              <a:t>27-11-2022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57323A9F-9168-4598-8B6C-5FCA76F805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443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951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7095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2666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4372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46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9287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3332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4885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2629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228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400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4315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1140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838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5579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0364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51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565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5602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245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4582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423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8981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3A9F-9168-4598-8B6C-5FCA76F805A7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408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0774-A1E0-42AB-9BFA-A7F1AC2398BB}" type="datetimeFigureOut">
              <a:rPr lang="nl-NL" smtClean="0"/>
              <a:t>27-11-2022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DBCB-088F-49F7-8679-9A4A727A51F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260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0774-A1E0-42AB-9BFA-A7F1AC2398BB}" type="datetimeFigureOut">
              <a:rPr lang="nl-NL" smtClean="0"/>
              <a:t>27-11-2022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DBCB-088F-49F7-8679-9A4A727A51F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494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0774-A1E0-42AB-9BFA-A7F1AC2398BB}" type="datetimeFigureOut">
              <a:rPr lang="nl-NL" smtClean="0"/>
              <a:t>27-11-2022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DBCB-088F-49F7-8679-9A4A727A51F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3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0774-A1E0-42AB-9BFA-A7F1AC2398BB}" type="datetimeFigureOut">
              <a:rPr lang="nl-NL" smtClean="0"/>
              <a:t>27-11-2022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DBCB-088F-49F7-8679-9A4A727A51F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628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0774-A1E0-42AB-9BFA-A7F1AC2398BB}" type="datetimeFigureOut">
              <a:rPr lang="nl-NL" smtClean="0"/>
              <a:t>27-11-2022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DBCB-088F-49F7-8679-9A4A727A51F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69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0774-A1E0-42AB-9BFA-A7F1AC2398BB}" type="datetimeFigureOut">
              <a:rPr lang="nl-NL" smtClean="0"/>
              <a:t>27-11-2022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DBCB-088F-49F7-8679-9A4A727A51F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064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0774-A1E0-42AB-9BFA-A7F1AC2398BB}" type="datetimeFigureOut">
              <a:rPr lang="nl-NL" smtClean="0"/>
              <a:t>27-11-2022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DBCB-088F-49F7-8679-9A4A727A51F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054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0774-A1E0-42AB-9BFA-A7F1AC2398BB}" type="datetimeFigureOut">
              <a:rPr lang="nl-NL" smtClean="0"/>
              <a:t>27-11-2022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DBCB-088F-49F7-8679-9A4A727A51F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85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0774-A1E0-42AB-9BFA-A7F1AC2398BB}" type="datetimeFigureOut">
              <a:rPr lang="nl-NL" smtClean="0"/>
              <a:t>27-11-2022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DBCB-088F-49F7-8679-9A4A727A51F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904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0774-A1E0-42AB-9BFA-A7F1AC2398BB}" type="datetimeFigureOut">
              <a:rPr lang="nl-NL" smtClean="0"/>
              <a:t>27-11-2022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DBCB-088F-49F7-8679-9A4A727A51F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573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0774-A1E0-42AB-9BFA-A7F1AC2398BB}" type="datetimeFigureOut">
              <a:rPr lang="nl-NL" smtClean="0"/>
              <a:t>27-11-2022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DBCB-088F-49F7-8679-9A4A727A51F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815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80774-A1E0-42AB-9BFA-A7F1AC2398BB}" type="datetimeFigureOut">
              <a:rPr lang="nl-NL" smtClean="0"/>
              <a:t>27-11-2022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0DBCB-088F-49F7-8679-9A4A727A51F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01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827584" y="1916832"/>
            <a:ext cx="83164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algn="ctr"/>
            <a:r>
              <a:rPr lang="nl-NL" sz="3200" dirty="0"/>
              <a:t>Opleiding Coördinator Agressie &amp; Geweld</a:t>
            </a:r>
          </a:p>
          <a:p>
            <a:pPr algn="ctr"/>
            <a:r>
              <a:rPr lang="nl-NL" sz="2400" dirty="0"/>
              <a:t>Voor gemeenten en sociaal domein</a:t>
            </a:r>
          </a:p>
          <a:p>
            <a:pPr algn="ctr"/>
            <a:endParaRPr lang="nl-NL" sz="2400" dirty="0"/>
          </a:p>
          <a:p>
            <a:pPr algn="ctr"/>
            <a:r>
              <a:rPr lang="nl-NL" sz="2400" dirty="0"/>
              <a:t>Najaar 2022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1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576" y="2052137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Melden van een agressie-incident</a:t>
            </a:r>
          </a:p>
        </p:txBody>
      </p:sp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20080" y="47667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A14F382-66B0-429C-86DE-A17E3E6A6D1C}"/>
              </a:ext>
            </a:extLst>
          </p:cNvPr>
          <p:cNvSpPr txBox="1"/>
          <p:nvPr/>
        </p:nvSpPr>
        <p:spPr>
          <a:xfrm>
            <a:off x="755576" y="2845385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Wat zijn redenen waarom medewerkers agressie-incidenten niet formeel melden/registreren?</a:t>
            </a:r>
          </a:p>
          <a:p>
            <a:endParaRPr lang="nl-NL" sz="2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4484ED-92E9-76EF-BF9D-761F4BC4D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3663491"/>
            <a:ext cx="2020847" cy="196418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FF23F54-9598-4EF7-24EC-F77FD7F70E3C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446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20080" y="1857363"/>
            <a:ext cx="730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Niet melden van een agressie-incident</a:t>
            </a:r>
          </a:p>
        </p:txBody>
      </p:sp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20080" y="47667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Blok 6. </a:t>
            </a:r>
            <a:r>
              <a:rPr lang="nl-NL" sz="2400" dirty="0"/>
              <a:t>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9F81BFF-0679-4F29-A413-8C9F5EA3D732}"/>
              </a:ext>
            </a:extLst>
          </p:cNvPr>
          <p:cNvSpPr txBox="1">
            <a:spLocks/>
          </p:cNvSpPr>
          <p:nvPr/>
        </p:nvSpPr>
        <p:spPr>
          <a:xfrm>
            <a:off x="755576" y="2564904"/>
            <a:ext cx="4464496" cy="3816424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nl-NL" sz="1500" dirty="0"/>
              <a:t>Niet erg genoeg			58 %</a:t>
            </a:r>
          </a:p>
          <a:p>
            <a:pPr>
              <a:buFont typeface="Times New Roman" charset="0"/>
              <a:buNone/>
              <a:defRPr/>
            </a:pPr>
            <a:r>
              <a:rPr lang="nl-NL" sz="1500" dirty="0"/>
              <a:t>Ter plekke opgelost			58 %</a:t>
            </a:r>
          </a:p>
          <a:p>
            <a:pPr>
              <a:buFont typeface="Times New Roman" charset="0"/>
              <a:buNone/>
              <a:defRPr/>
            </a:pPr>
            <a:r>
              <a:rPr lang="nl-NL" sz="1500" dirty="0"/>
              <a:t>Hoort bij het werk			42 %</a:t>
            </a:r>
          </a:p>
          <a:p>
            <a:pPr>
              <a:buFont typeface="Times New Roman" charset="0"/>
              <a:buNone/>
              <a:defRPr/>
            </a:pPr>
            <a:r>
              <a:rPr lang="nl-NL" sz="1500" dirty="0"/>
              <a:t>Niet aan gedacht			13 %</a:t>
            </a:r>
          </a:p>
          <a:p>
            <a:pPr>
              <a:buFont typeface="Times New Roman" charset="0"/>
              <a:buNone/>
              <a:defRPr/>
            </a:pPr>
            <a:r>
              <a:rPr lang="nl-NL" sz="1500" dirty="0"/>
              <a:t>Gebeurt toch niets mee		11 %</a:t>
            </a:r>
          </a:p>
          <a:p>
            <a:pPr>
              <a:buFont typeface="Times New Roman" charset="0"/>
              <a:buNone/>
              <a:defRPr/>
            </a:pPr>
            <a:r>
              <a:rPr lang="nl-NL" sz="1500" dirty="0"/>
              <a:t>Melden is onpraktisch, kost te veel tijd	  7 %</a:t>
            </a:r>
          </a:p>
          <a:p>
            <a:pPr>
              <a:buFont typeface="Times New Roman" charset="0"/>
              <a:buNone/>
              <a:defRPr/>
            </a:pPr>
            <a:r>
              <a:rPr lang="nl-NL" sz="1500" dirty="0"/>
              <a:t>Kan mijn positie schaden		  6 %</a:t>
            </a:r>
          </a:p>
          <a:p>
            <a:pPr>
              <a:buFont typeface="Times New Roman" charset="0"/>
              <a:buNone/>
              <a:defRPr/>
            </a:pPr>
            <a:r>
              <a:rPr lang="nl-NL" sz="1500" dirty="0"/>
              <a:t>De organisatie stimuleert niet		  6 %</a:t>
            </a:r>
          </a:p>
          <a:p>
            <a:pPr>
              <a:buFont typeface="Times New Roman" charset="0"/>
              <a:buNone/>
              <a:defRPr/>
            </a:pPr>
            <a:r>
              <a:rPr lang="nl-NL" sz="1500" dirty="0"/>
              <a:t>Niet helder wat de definitie is		  5 %</a:t>
            </a:r>
          </a:p>
          <a:p>
            <a:pPr>
              <a:buFont typeface="Times New Roman" charset="0"/>
              <a:buNone/>
              <a:defRPr/>
            </a:pPr>
            <a:r>
              <a:rPr lang="nl-NL" sz="1500" dirty="0"/>
              <a:t>Weet niet wanneer een incident te melden	  5 %</a:t>
            </a:r>
          </a:p>
          <a:p>
            <a:pPr>
              <a:buFont typeface="Times New Roman" charset="0"/>
              <a:buNone/>
              <a:defRPr/>
            </a:pPr>
            <a:r>
              <a:rPr lang="nl-NL" sz="1500" dirty="0"/>
              <a:t>Afgeraden door collega			  1% </a:t>
            </a:r>
          </a:p>
          <a:p>
            <a:pPr>
              <a:buFont typeface="Times New Roman" charset="0"/>
              <a:buNone/>
              <a:defRPr/>
            </a:pPr>
            <a:r>
              <a:rPr lang="nl-NL" sz="1500" dirty="0"/>
              <a:t>Schaamte				  1 %</a:t>
            </a:r>
          </a:p>
          <a:p>
            <a:pPr>
              <a:buFont typeface="Times New Roman" charset="0"/>
              <a:buNone/>
              <a:defRPr/>
            </a:pPr>
            <a:r>
              <a:rPr lang="nl-NL" sz="1500" dirty="0"/>
              <a:t>Anders				10 %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12EFC4-A43E-AD3A-BD0B-07CDF51CD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64" y="3299609"/>
            <a:ext cx="2420087" cy="1538484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6A85A146-7B71-1956-73A9-666254AB4BB4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00228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576" y="2052137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Kernboodschap bij melden van een agressie-incident</a:t>
            </a:r>
          </a:p>
        </p:txBody>
      </p:sp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20080" y="47667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A14F382-66B0-429C-86DE-A17E3E6A6D1C}"/>
              </a:ext>
            </a:extLst>
          </p:cNvPr>
          <p:cNvSpPr txBox="1"/>
          <p:nvPr/>
        </p:nvSpPr>
        <p:spPr>
          <a:xfrm>
            <a:off x="753718" y="2676341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Focus ligt op melden van </a:t>
            </a:r>
            <a:r>
              <a:rPr lang="nl-NL" sz="2000" b="1" dirty="0"/>
              <a:t>‘feitelijk gedrag’</a:t>
            </a:r>
            <a:r>
              <a:rPr lang="nl-NL" sz="2000" dirty="0"/>
              <a:t> conform de norm</a:t>
            </a:r>
          </a:p>
          <a:p>
            <a:r>
              <a:rPr lang="nl-NL" sz="2000" dirty="0"/>
              <a:t>Beleving van de medewerker staat centraal bij opvang en nazorg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54E3A68-F1D8-D334-8EB4-7EFFBB7B6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81489"/>
            <a:ext cx="2769220" cy="195719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7AEDC34-8D9C-11ED-5986-476566E9E7E4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2079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20080" y="1793407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Binnen het team aandacht voor ………</a:t>
            </a:r>
          </a:p>
        </p:txBody>
      </p:sp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20080" y="47667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48CEE583-626D-45DE-98A2-0F38FA2E2F6C}"/>
              </a:ext>
            </a:extLst>
          </p:cNvPr>
          <p:cNvSpPr/>
          <p:nvPr/>
        </p:nvSpPr>
        <p:spPr>
          <a:xfrm>
            <a:off x="1564505" y="2662683"/>
            <a:ext cx="7614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NL" sz="2800" dirty="0">
              <a:solidFill>
                <a:srgbClr val="595959"/>
              </a:solidFill>
              <a:latin typeface="Calibri"/>
              <a:ea typeface="ＭＳ Ｐゴシック" charset="0"/>
              <a:cs typeface="Calibri"/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8FA4DF49-BF51-49F4-A9AC-B923F0CC91A6}"/>
              </a:ext>
            </a:extLst>
          </p:cNvPr>
          <p:cNvGrpSpPr>
            <a:grpSpLocks/>
          </p:cNvGrpSpPr>
          <p:nvPr/>
        </p:nvGrpSpPr>
        <p:grpSpPr bwMode="auto">
          <a:xfrm>
            <a:off x="2228032" y="2678410"/>
            <a:ext cx="5351463" cy="3576638"/>
            <a:chOff x="1082" y="1434"/>
            <a:chExt cx="3371" cy="2253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BD7A2A4A-25BB-4460-9FB7-54BFD8B8D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296"/>
              <a:ext cx="893" cy="582"/>
            </a:xfrm>
            <a:prstGeom prst="rect">
              <a:avLst/>
            </a:prstGeom>
            <a:solidFill>
              <a:srgbClr val="073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nl-NL" sz="1600" b="1" dirty="0">
                  <a:solidFill>
                    <a:schemeClr val="bg1"/>
                  </a:solidFill>
                  <a:latin typeface="Arial" charset="0"/>
                </a:rPr>
                <a:t>Technische</a:t>
              </a:r>
            </a:p>
            <a:p>
              <a:pPr algn="ctr" eaLnBrk="1" hangingPunct="1"/>
              <a:r>
                <a:rPr lang="nl-NL" sz="1600" b="1" dirty="0">
                  <a:solidFill>
                    <a:schemeClr val="bg1"/>
                  </a:solidFill>
                  <a:latin typeface="Arial" charset="0"/>
                </a:rPr>
                <a:t>Beveiliging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E3788220-EB08-4214-BFB7-FFC14FC16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2264"/>
              <a:ext cx="896" cy="582"/>
            </a:xfrm>
            <a:prstGeom prst="rect">
              <a:avLst/>
            </a:prstGeom>
            <a:solidFill>
              <a:srgbClr val="073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nl-NL" sz="1600" b="1" dirty="0">
                  <a:solidFill>
                    <a:schemeClr val="bg1"/>
                  </a:solidFill>
                  <a:latin typeface="Arial" charset="0"/>
                </a:rPr>
                <a:t>Opvang</a:t>
              </a:r>
            </a:p>
            <a:p>
              <a:pPr algn="ctr" eaLnBrk="1" hangingPunct="1"/>
              <a:r>
                <a:rPr lang="nl-NL" sz="1600" b="1" dirty="0">
                  <a:solidFill>
                    <a:schemeClr val="bg1"/>
                  </a:solidFill>
                  <a:latin typeface="Arial" charset="0"/>
                </a:rPr>
                <a:t>en Nazorg</a:t>
              </a: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10FA129A-2045-4C9D-B367-570AA3BF9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" y="1434"/>
              <a:ext cx="946" cy="529"/>
            </a:xfrm>
            <a:prstGeom prst="rect">
              <a:avLst/>
            </a:prstGeom>
            <a:solidFill>
              <a:srgbClr val="073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nl-NL" sz="1600" b="1" dirty="0">
                  <a:solidFill>
                    <a:schemeClr val="bg1"/>
                  </a:solidFill>
                  <a:latin typeface="Arial" charset="0"/>
                </a:rPr>
                <a:t>Werkafspraken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952334FD-10F6-4473-8DEC-21AB3CB85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3158"/>
              <a:ext cx="841" cy="529"/>
            </a:xfrm>
            <a:prstGeom prst="rect">
              <a:avLst/>
            </a:prstGeom>
            <a:solidFill>
              <a:srgbClr val="073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nl-NL" sz="1600" b="1" dirty="0">
                  <a:solidFill>
                    <a:schemeClr val="bg1"/>
                  </a:solidFill>
                  <a:latin typeface="Arial" charset="0"/>
                </a:rPr>
                <a:t>Vaardigheid</a:t>
              </a:r>
            </a:p>
            <a:p>
              <a:pPr algn="ctr" eaLnBrk="1" hangingPunct="1"/>
              <a:r>
                <a:rPr lang="nl-NL" sz="1600" b="1" dirty="0">
                  <a:solidFill>
                    <a:schemeClr val="bg1"/>
                  </a:solidFill>
                  <a:latin typeface="Arial" charset="0"/>
                </a:rPr>
                <a:t>Personeel</a:t>
              </a:r>
            </a:p>
          </p:txBody>
        </p:sp>
        <p:sp>
          <p:nvSpPr>
            <p:cNvPr id="16" name="AutoShape 13">
              <a:extLst>
                <a:ext uri="{FF2B5EF4-FFF2-40B4-BE49-F238E27FC236}">
                  <a16:creationId xmlns:a16="http://schemas.microsoft.com/office/drawing/2014/main" id="{3E34DFC8-846F-473C-9AD3-814B98E00B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334" y="1706"/>
              <a:ext cx="525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" name="AutoShape 14">
              <a:extLst>
                <a:ext uri="{FF2B5EF4-FFF2-40B4-BE49-F238E27FC236}">
                  <a16:creationId xmlns:a16="http://schemas.microsoft.com/office/drawing/2014/main" id="{7F3C17E0-5FA4-43FB-A56A-436FCBF15D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01" y="2931"/>
              <a:ext cx="525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" name="AutoShape 15">
              <a:extLst>
                <a:ext uri="{FF2B5EF4-FFF2-40B4-BE49-F238E27FC236}">
                  <a16:creationId xmlns:a16="http://schemas.microsoft.com/office/drawing/2014/main" id="{1D104955-01E3-4A95-B329-9A10FA9A10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1745" y="1617"/>
              <a:ext cx="528" cy="5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3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" name="AutoShape 16">
              <a:extLst>
                <a:ext uri="{FF2B5EF4-FFF2-40B4-BE49-F238E27FC236}">
                  <a16:creationId xmlns:a16="http://schemas.microsoft.com/office/drawing/2014/main" id="{F5F34F92-4AA6-43BC-8C34-5D76F8D9DA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287" y="2977"/>
              <a:ext cx="528" cy="5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3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AutoShape 17">
              <a:extLst>
                <a:ext uri="{FF2B5EF4-FFF2-40B4-BE49-F238E27FC236}">
                  <a16:creationId xmlns:a16="http://schemas.microsoft.com/office/drawing/2014/main" id="{29B5EB1D-C4DE-4861-A036-B7A1380B2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024"/>
              <a:ext cx="136" cy="227"/>
            </a:xfrm>
            <a:prstGeom prst="downArrow">
              <a:avLst>
                <a:gd name="adj1" fmla="val 50000"/>
                <a:gd name="adj2" fmla="val 41728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nl-NL"/>
            </a:p>
          </p:txBody>
        </p:sp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B1B8C0E5-0D42-49CC-B7F3-0F9A8115A7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3334" y="2477"/>
              <a:ext cx="136" cy="227"/>
            </a:xfrm>
            <a:prstGeom prst="downArrow">
              <a:avLst>
                <a:gd name="adj1" fmla="val 50000"/>
                <a:gd name="adj2" fmla="val 41728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nl-NL"/>
            </a:p>
          </p:txBody>
        </p:sp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2D7A5E71-45C2-4379-9E52-A860D761F0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44" y="2886"/>
              <a:ext cx="136" cy="227"/>
            </a:xfrm>
            <a:prstGeom prst="downArrow">
              <a:avLst>
                <a:gd name="adj1" fmla="val 50000"/>
                <a:gd name="adj2" fmla="val 41728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nl-NL"/>
            </a:p>
          </p:txBody>
        </p:sp>
        <p:sp>
          <p:nvSpPr>
            <p:cNvPr id="23" name="AutoShape 20">
              <a:extLst>
                <a:ext uri="{FF2B5EF4-FFF2-40B4-BE49-F238E27FC236}">
                  <a16:creationId xmlns:a16="http://schemas.microsoft.com/office/drawing/2014/main" id="{23BB0D26-3343-4061-BEED-43D85EFF7B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110" y="2477"/>
              <a:ext cx="136" cy="227"/>
            </a:xfrm>
            <a:prstGeom prst="downArrow">
              <a:avLst>
                <a:gd name="adj1" fmla="val 50000"/>
                <a:gd name="adj2" fmla="val 41728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nl-NL"/>
            </a:p>
          </p:txBody>
        </p:sp>
        <p:sp>
          <p:nvSpPr>
            <p:cNvPr id="24" name="AutoShape 21">
              <a:extLst>
                <a:ext uri="{FF2B5EF4-FFF2-40B4-BE49-F238E27FC236}">
                  <a16:creationId xmlns:a16="http://schemas.microsoft.com/office/drawing/2014/main" id="{751D077E-6209-47E8-BC0A-02F56F5C3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115"/>
              <a:ext cx="998" cy="862"/>
            </a:xfrm>
            <a:prstGeom prst="irregularSeal1">
              <a:avLst/>
            </a:prstGeom>
            <a:solidFill>
              <a:srgbClr val="E345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nl-NL" sz="1600" b="1" dirty="0">
                  <a:solidFill>
                    <a:schemeClr val="bg1"/>
                  </a:solidFill>
                  <a:latin typeface="Arial" charset="0"/>
                </a:rPr>
                <a:t>Agressie</a:t>
              </a:r>
            </a:p>
          </p:txBody>
        </p:sp>
      </p:grpSp>
      <p:sp>
        <p:nvSpPr>
          <p:cNvPr id="5" name="Rechthoek 4">
            <a:extLst>
              <a:ext uri="{FF2B5EF4-FFF2-40B4-BE49-F238E27FC236}">
                <a16:creationId xmlns:a16="http://schemas.microsoft.com/office/drawing/2014/main" id="{0F113469-1CEE-0196-8285-95D9D5AD8889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5259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55576" y="47667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9BEAF49-4F2F-4014-83CA-6200C044CFEC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13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8C9901-4E54-90EA-58C7-BFE31E1004D5}"/>
              </a:ext>
            </a:extLst>
          </p:cNvPr>
          <p:cNvSpPr txBox="1"/>
          <p:nvPr/>
        </p:nvSpPr>
        <p:spPr>
          <a:xfrm>
            <a:off x="648072" y="2232734"/>
            <a:ext cx="8316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nl-NL" altLang="nl-NL" sz="2000" b="1" dirty="0">
                <a:ea typeface="ＭＳ Ｐゴシック" panose="020B0600070205080204" pitchFamily="34" charset="-128"/>
              </a:rPr>
              <a:t>Thema</a:t>
            </a:r>
            <a:r>
              <a:rPr lang="nl-NL" altLang="nl-NL" sz="2000" dirty="0">
                <a:ea typeface="ＭＳ Ｐゴシック" panose="020B0600070205080204" pitchFamily="34" charset="-128"/>
              </a:rPr>
              <a:t>: stimuleren van meldingsbereidheid</a:t>
            </a:r>
          </a:p>
          <a:p>
            <a:pPr marL="0" indent="0"/>
            <a:endParaRPr lang="nl-NL" altLang="nl-NL" sz="2000" dirty="0">
              <a:ea typeface="ＭＳ Ｐゴシック" panose="020B0600070205080204" pitchFamily="34" charset="-128"/>
            </a:endParaRP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5E846FC-87E7-2D52-5F35-AA1BCD7F5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42186"/>
            <a:ext cx="2535436" cy="189182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B39BB0D-20E8-63BE-F0B9-53B953A79439}"/>
              </a:ext>
            </a:extLst>
          </p:cNvPr>
          <p:cNvSpPr txBox="1"/>
          <p:nvPr/>
        </p:nvSpPr>
        <p:spPr>
          <a:xfrm>
            <a:off x="5436096" y="3556173"/>
            <a:ext cx="318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Succesfactoren in jullie praktijk?</a:t>
            </a:r>
          </a:p>
        </p:txBody>
      </p:sp>
    </p:spTree>
    <p:extLst>
      <p:ext uri="{BB962C8B-B14F-4D97-AF65-F5344CB8AC3E}">
        <p14:creationId xmlns:p14="http://schemas.microsoft.com/office/powerpoint/2010/main" val="170101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20080" y="47667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505AEAC-68DC-1D2E-287C-297225C2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286000"/>
            <a:ext cx="67151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5D28E0AA-EDBC-5A84-DF85-FA950EF63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2500313"/>
            <a:ext cx="6858000" cy="8572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2000" dirty="0" err="1">
                <a:solidFill>
                  <a:srgbClr val="2241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Melden</a:t>
            </a:r>
            <a:r>
              <a:rPr lang="en-US" altLang="nl-NL" sz="2000" dirty="0">
                <a:solidFill>
                  <a:srgbClr val="2241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nl-NL" sz="2000" dirty="0" err="1">
                <a:solidFill>
                  <a:srgbClr val="2241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registreren</a:t>
            </a:r>
            <a:r>
              <a:rPr lang="en-US" altLang="nl-NL" sz="2000" dirty="0">
                <a:solidFill>
                  <a:srgbClr val="2241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nl-NL" sz="2000" dirty="0" err="1">
                <a:solidFill>
                  <a:srgbClr val="2241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US" altLang="nl-NL" sz="2000" dirty="0">
                <a:solidFill>
                  <a:srgbClr val="2241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000" dirty="0" err="1">
                <a:solidFill>
                  <a:srgbClr val="2241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vanzelfsprekend</a:t>
            </a:r>
            <a:endParaRPr lang="nl-NL" altLang="nl-NL" sz="2000" dirty="0">
              <a:solidFill>
                <a:srgbClr val="22419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95DCAFEE-70AB-656E-BC75-1107B4A02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3929063"/>
            <a:ext cx="4929187" cy="164306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nl-NL" sz="2000" dirty="0" err="1">
                <a:solidFill>
                  <a:srgbClr val="2241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Hobbels</a:t>
            </a:r>
            <a:r>
              <a:rPr lang="en-US" altLang="nl-NL" sz="2000" dirty="0">
                <a:solidFill>
                  <a:srgbClr val="2241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endParaRPr lang="en-US" altLang="nl-NL" sz="2000" dirty="0">
              <a:solidFill>
                <a:srgbClr val="22419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nl-NL" sz="2000" dirty="0" err="1">
                <a:solidFill>
                  <a:srgbClr val="2241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Moeten,willen,kunnen</a:t>
            </a:r>
            <a:endParaRPr lang="nl-NL" altLang="nl-NL" sz="2000" dirty="0">
              <a:solidFill>
                <a:srgbClr val="22419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4E75DC6-5C7D-9E24-7A4D-D2A010CB9314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5289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20080" y="47667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488FC54A-6929-8E91-9A29-8B5BFA08E533}"/>
              </a:ext>
            </a:extLst>
          </p:cNvPr>
          <p:cNvSpPr txBox="1">
            <a:spLocks noChangeArrowheads="1"/>
          </p:cNvSpPr>
          <p:nvPr/>
        </p:nvSpPr>
        <p:spPr>
          <a:xfrm>
            <a:off x="341784" y="2348880"/>
            <a:ext cx="8534400" cy="502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 New Roman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>
              <a:cs typeface="Calibri" panose="020F0502020204030204" pitchFamily="34" charset="0"/>
            </a:endParaRPr>
          </a:p>
          <a:p>
            <a:pPr>
              <a:buFont typeface="Times New Roman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err="1">
                <a:cs typeface="Calibri" panose="020F0502020204030204" pitchFamily="34" charset="0"/>
              </a:rPr>
              <a:t>Voorwaarden</a:t>
            </a:r>
            <a:r>
              <a:rPr lang="en-GB" sz="2000" dirty="0">
                <a:cs typeface="Calibri" panose="020F0502020204030204" pitchFamily="34" charset="0"/>
              </a:rPr>
              <a:t>:</a:t>
            </a:r>
          </a:p>
          <a:p>
            <a:pPr>
              <a:buFont typeface="Times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>
                <a:cs typeface="Calibri" panose="020F0502020204030204" pitchFamily="34" charset="0"/>
              </a:rPr>
              <a:t>Wat </a:t>
            </a:r>
            <a:r>
              <a:rPr lang="en-GB" sz="2000" dirty="0" err="1">
                <a:cs typeface="Calibri" panose="020F0502020204030204" pitchFamily="34" charset="0"/>
              </a:rPr>
              <a:t>agressie</a:t>
            </a:r>
            <a:r>
              <a:rPr lang="en-GB" sz="2000" dirty="0">
                <a:cs typeface="Calibri" panose="020F0502020204030204" pitchFamily="34" charset="0"/>
              </a:rPr>
              <a:t> is, is </a:t>
            </a:r>
            <a:r>
              <a:rPr lang="en-GB" sz="2000" dirty="0" err="1">
                <a:cs typeface="Calibri" panose="020F0502020204030204" pitchFamily="34" charset="0"/>
              </a:rPr>
              <a:t>bekend</a:t>
            </a:r>
            <a:r>
              <a:rPr lang="en-GB" sz="2000" dirty="0">
                <a:cs typeface="Calibri" panose="020F0502020204030204" pitchFamily="34" charset="0"/>
              </a:rPr>
              <a:t> (</a:t>
            </a:r>
            <a:r>
              <a:rPr lang="en-GB" sz="2000" dirty="0" err="1">
                <a:cs typeface="Calibri" panose="020F0502020204030204" pitchFamily="34" charset="0"/>
              </a:rPr>
              <a:t>algemeen</a:t>
            </a:r>
            <a:r>
              <a:rPr lang="en-GB" sz="2000" dirty="0">
                <a:cs typeface="Calibri" panose="020F0502020204030204" pitchFamily="34" charset="0"/>
              </a:rPr>
              <a:t> </a:t>
            </a:r>
            <a:r>
              <a:rPr lang="en-GB" sz="2000" dirty="0" err="1">
                <a:cs typeface="Calibri" panose="020F0502020204030204" pitchFamily="34" charset="0"/>
              </a:rPr>
              <a:t>en</a:t>
            </a:r>
            <a:r>
              <a:rPr lang="en-GB" sz="2000" dirty="0">
                <a:cs typeface="Calibri" panose="020F0502020204030204" pitchFamily="34" charset="0"/>
              </a:rPr>
              <a:t> </a:t>
            </a:r>
            <a:r>
              <a:rPr lang="en-GB" sz="2000" dirty="0" err="1">
                <a:cs typeface="Calibri" panose="020F0502020204030204" pitchFamily="34" charset="0"/>
              </a:rPr>
              <a:t>specifiek</a:t>
            </a:r>
            <a:r>
              <a:rPr lang="en-GB" sz="2000" dirty="0">
                <a:cs typeface="Calibri" panose="020F0502020204030204" pitchFamily="34" charset="0"/>
              </a:rPr>
              <a:t>)</a:t>
            </a:r>
          </a:p>
          <a:p>
            <a:pPr>
              <a:buFont typeface="Times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>
                <a:cs typeface="Calibri" panose="020F0502020204030204" pitchFamily="34" charset="0"/>
              </a:rPr>
              <a:t>De </a:t>
            </a:r>
            <a:r>
              <a:rPr lang="en-GB" sz="2000" dirty="0" err="1">
                <a:cs typeface="Calibri" panose="020F0502020204030204" pitchFamily="34" charset="0"/>
              </a:rPr>
              <a:t>definitie</a:t>
            </a:r>
            <a:r>
              <a:rPr lang="en-GB" sz="2000" dirty="0">
                <a:cs typeface="Calibri" panose="020F0502020204030204" pitchFamily="34" charset="0"/>
              </a:rPr>
              <a:t> </a:t>
            </a:r>
            <a:r>
              <a:rPr lang="en-GB" sz="2000" dirty="0" err="1">
                <a:cs typeface="Calibri" panose="020F0502020204030204" pitchFamily="34" charset="0"/>
              </a:rPr>
              <a:t>en</a:t>
            </a:r>
            <a:r>
              <a:rPr lang="en-GB" sz="2000" dirty="0">
                <a:cs typeface="Calibri" panose="020F0502020204030204" pitchFamily="34" charset="0"/>
              </a:rPr>
              <a:t> norm </a:t>
            </a:r>
            <a:r>
              <a:rPr lang="en-GB" sz="2000" dirty="0" err="1">
                <a:cs typeface="Calibri" panose="020F0502020204030204" pitchFamily="34" charset="0"/>
              </a:rPr>
              <a:t>zijn</a:t>
            </a:r>
            <a:r>
              <a:rPr lang="en-GB" sz="2000" dirty="0">
                <a:cs typeface="Calibri" panose="020F0502020204030204" pitchFamily="34" charset="0"/>
              </a:rPr>
              <a:t> </a:t>
            </a:r>
            <a:r>
              <a:rPr lang="en-GB" sz="2000" dirty="0" err="1">
                <a:cs typeface="Calibri" panose="020F0502020204030204" pitchFamily="34" charset="0"/>
              </a:rPr>
              <a:t>geaccepteerd</a:t>
            </a:r>
            <a:endParaRPr lang="en-GB" sz="2000" dirty="0">
              <a:cs typeface="Calibri" panose="020F0502020204030204" pitchFamily="34" charset="0"/>
            </a:endParaRPr>
          </a:p>
          <a:p>
            <a:pPr>
              <a:buFont typeface="Times New Roman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>
              <a:cs typeface="Calibri" panose="020F0502020204030204" pitchFamily="34" charset="0"/>
            </a:endParaRPr>
          </a:p>
          <a:p>
            <a:pPr>
              <a:buFont typeface="Times New Roman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err="1">
                <a:cs typeface="Calibri" panose="020F0502020204030204" pitchFamily="34" charset="0"/>
              </a:rPr>
              <a:t>Maatregelen</a:t>
            </a:r>
            <a:r>
              <a:rPr lang="en-GB" sz="2000" dirty="0">
                <a:cs typeface="Calibri" panose="020F0502020204030204" pitchFamily="34" charset="0"/>
              </a:rPr>
              <a:t>:</a:t>
            </a:r>
          </a:p>
          <a:p>
            <a:pPr>
              <a:buFont typeface="Times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err="1">
                <a:cs typeface="Calibri" panose="020F0502020204030204" pitchFamily="34" charset="0"/>
              </a:rPr>
              <a:t>Bewustwording</a:t>
            </a:r>
            <a:r>
              <a:rPr lang="en-GB" sz="2000" dirty="0">
                <a:cs typeface="Calibri" panose="020F0502020204030204" pitchFamily="34" charset="0"/>
              </a:rPr>
              <a:t>, </a:t>
            </a:r>
            <a:r>
              <a:rPr lang="en-GB" sz="2000" dirty="0" err="1">
                <a:cs typeface="Calibri" panose="020F0502020204030204" pitchFamily="34" charset="0"/>
              </a:rPr>
              <a:t>normstelling</a:t>
            </a:r>
            <a:r>
              <a:rPr lang="en-GB" sz="2000" dirty="0">
                <a:cs typeface="Calibri" panose="020F0502020204030204" pitchFamily="34" charset="0"/>
              </a:rPr>
              <a:t>, </a:t>
            </a:r>
            <a:r>
              <a:rPr lang="en-GB" sz="2000" dirty="0" err="1">
                <a:cs typeface="Calibri" panose="020F0502020204030204" pitchFamily="34" charset="0"/>
              </a:rPr>
              <a:t>beleidsvorming</a:t>
            </a:r>
            <a:endParaRPr lang="en-GB" sz="2000" dirty="0">
              <a:cs typeface="Calibri" panose="020F0502020204030204" pitchFamily="34" charset="0"/>
            </a:endParaRPr>
          </a:p>
          <a:p>
            <a:pPr>
              <a:buFont typeface="Times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err="1">
                <a:cs typeface="Calibri" panose="020F0502020204030204" pitchFamily="34" charset="0"/>
              </a:rPr>
              <a:t>Bijeenkomsten</a:t>
            </a:r>
            <a:r>
              <a:rPr lang="en-GB" sz="2000" dirty="0">
                <a:cs typeface="Calibri" panose="020F0502020204030204" pitchFamily="34" charset="0"/>
              </a:rPr>
              <a:t> met </a:t>
            </a:r>
            <a:r>
              <a:rPr lang="en-GB" sz="2000" dirty="0" err="1">
                <a:cs typeface="Calibri" panose="020F0502020204030204" pitchFamily="34" charset="0"/>
              </a:rPr>
              <a:t>medewerkers</a:t>
            </a:r>
            <a:endParaRPr lang="en-GB" sz="2000" dirty="0">
              <a:cs typeface="Calibri" panose="020F0502020204030204" pitchFamily="34" charset="0"/>
            </a:endParaRPr>
          </a:p>
          <a:p>
            <a:pPr>
              <a:buFont typeface="Times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err="1">
                <a:cs typeface="Calibri" panose="020F0502020204030204" pitchFamily="34" charset="0"/>
              </a:rPr>
              <a:t>Communicatie</a:t>
            </a:r>
            <a:endParaRPr lang="en-GB" sz="2000" dirty="0">
              <a:cs typeface="Calibri" panose="020F0502020204030204" pitchFamily="34" charset="0"/>
            </a:endParaRPr>
          </a:p>
          <a:p>
            <a:pPr>
              <a:buFont typeface="Times New Roman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774593B-95B6-A7DE-B173-29012B8BC543}"/>
              </a:ext>
            </a:extLst>
          </p:cNvPr>
          <p:cNvSpPr txBox="1"/>
          <p:nvPr/>
        </p:nvSpPr>
        <p:spPr>
          <a:xfrm>
            <a:off x="345646" y="1852081"/>
            <a:ext cx="7466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Stap 1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bij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stimuleren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melden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Herkennen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agressie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Afbeelding 1">
            <a:extLst>
              <a:ext uri="{FF2B5EF4-FFF2-40B4-BE49-F238E27FC236}">
                <a16:creationId xmlns:a16="http://schemas.microsoft.com/office/drawing/2014/main" id="{BFB09046-0654-22D6-378A-ADD7A036A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3429000"/>
            <a:ext cx="3070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BA4E40B8-73FB-AB39-8A91-A2897203E2E0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64596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20080" y="47667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488FC54A-6929-8E91-9A29-8B5BFA08E533}"/>
              </a:ext>
            </a:extLst>
          </p:cNvPr>
          <p:cNvSpPr txBox="1">
            <a:spLocks noChangeArrowheads="1"/>
          </p:cNvSpPr>
          <p:nvPr/>
        </p:nvSpPr>
        <p:spPr>
          <a:xfrm>
            <a:off x="341784" y="2348880"/>
            <a:ext cx="8534400" cy="502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Voorwaarden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Er is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belang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om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melden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persoonlijk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collegiaal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/of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organisatorisch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leidinggevende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collega</a:t>
            </a:r>
            <a:r>
              <a:rPr lang="en-US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GB" altLang="ja-JP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</a:t>
            </a:r>
            <a:r>
              <a:rPr lang="en-GB" altLang="ja-JP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reageren</a:t>
            </a:r>
            <a:r>
              <a:rPr lang="en-GB" altLang="ja-JP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positief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op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melden</a:t>
            </a: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Voorbeeldgedrag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van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leidinggevende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cruciaal</a:t>
            </a: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Maatregelen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Onderwerp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op de agenda van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werkoverleg</a:t>
            </a: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Bespreken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van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meldgedrag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in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functioningsgesprek</a:t>
            </a: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Aandachtsfunctionaris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op de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werkvloer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Tolerantieschema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</a:p>
          <a:p>
            <a:pPr>
              <a:buFont typeface="Times New Roman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774593B-95B6-A7DE-B173-29012B8BC543}"/>
              </a:ext>
            </a:extLst>
          </p:cNvPr>
          <p:cNvSpPr txBox="1"/>
          <p:nvPr/>
        </p:nvSpPr>
        <p:spPr>
          <a:xfrm>
            <a:off x="341784" y="1700808"/>
            <a:ext cx="7466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Stap 2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bij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stimuleren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melden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Erkennen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agressie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62763B3-7304-38DB-19FC-1D6EC422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86" y="4861892"/>
            <a:ext cx="2350021" cy="137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1EA264B-D631-7DA9-3215-E6040FB21BA0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71842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20080" y="47667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488FC54A-6929-8E91-9A29-8B5BFA08E533}"/>
              </a:ext>
            </a:extLst>
          </p:cNvPr>
          <p:cNvSpPr txBox="1">
            <a:spLocks noChangeArrowheads="1"/>
          </p:cNvSpPr>
          <p:nvPr/>
        </p:nvSpPr>
        <p:spPr>
          <a:xfrm>
            <a:off x="341784" y="2348880"/>
            <a:ext cx="8534400" cy="502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Voorwaarden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Waar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hoe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gemeld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kan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worden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bekend</a:t>
            </a: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Melden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laagdrempelig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balans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inspanning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–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opbrengst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valt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positief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uit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Maatregelen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Meldingsprocedure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bekend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maken</a:t>
            </a: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Medewerkers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kennis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laten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maken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met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meldingssysteem</a:t>
            </a: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niet-melden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wordt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aangesproken</a:t>
            </a: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Melden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op alle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locaties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mogelijk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maken</a:t>
            </a: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buFont typeface="Times New Roman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774593B-95B6-A7DE-B173-29012B8BC543}"/>
              </a:ext>
            </a:extLst>
          </p:cNvPr>
          <p:cNvSpPr txBox="1"/>
          <p:nvPr/>
        </p:nvSpPr>
        <p:spPr>
          <a:xfrm>
            <a:off x="341784" y="1700808"/>
            <a:ext cx="7466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Stap 3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bij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stimuleren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melden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Melden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agressie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0E69979-92B1-99F8-5D8D-5EB82770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46" y="4194065"/>
            <a:ext cx="2126010" cy="151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486C8948-16FA-D4EC-5DCD-8B7C25AAF3E4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1291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20080" y="47667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488FC54A-6929-8E91-9A29-8B5BFA08E533}"/>
              </a:ext>
            </a:extLst>
          </p:cNvPr>
          <p:cNvSpPr txBox="1">
            <a:spLocks noChangeArrowheads="1"/>
          </p:cNvSpPr>
          <p:nvPr/>
        </p:nvSpPr>
        <p:spPr>
          <a:xfrm>
            <a:off x="318149" y="2178960"/>
            <a:ext cx="8534400" cy="502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Voorwaarden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 het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melden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volgt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altijd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kwalitatief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goede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opvolging</a:t>
            </a: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Melden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veilig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voor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de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medewerker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de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organisatie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bepaalt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de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grens</a:t>
            </a: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Het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totaal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van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meldingen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leidt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tot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preventieve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acties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maatregelen</a:t>
            </a: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Times New Roman" panose="02020603050405020304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Maatregelen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Procedure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opvang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nazorg</a:t>
            </a: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Sanctiebeleid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met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aandacht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voor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de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veiligheid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van de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medewerker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bv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leidinggevende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voert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incidentgesprek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aangifte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doen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als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werkgever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Incidentanalyses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uitvoeren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tbv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treffen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van (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preventieve</a:t>
            </a:r>
            <a:r>
              <a:rPr lang="en-GB" altLang="nl-NL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</a:t>
            </a:r>
            <a:r>
              <a:rPr lang="en-GB" altLang="nl-NL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maatregelen</a:t>
            </a:r>
            <a:endParaRPr lang="en-GB" altLang="nl-NL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Acties</a:t>
            </a:r>
            <a:r>
              <a:rPr lang="en-GB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terugkoppelen</a:t>
            </a:r>
            <a:r>
              <a:rPr lang="en-GB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!</a:t>
            </a:r>
            <a:endParaRPr lang="en-GB" sz="20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774593B-95B6-A7DE-B173-29012B8BC543}"/>
              </a:ext>
            </a:extLst>
          </p:cNvPr>
          <p:cNvSpPr txBox="1"/>
          <p:nvPr/>
        </p:nvSpPr>
        <p:spPr>
          <a:xfrm>
            <a:off x="341784" y="1700808"/>
            <a:ext cx="7466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Stap 4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Meldgedrag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bekrachtigen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1">
            <a:extLst>
              <a:ext uri="{FF2B5EF4-FFF2-40B4-BE49-F238E27FC236}">
                <a16:creationId xmlns:a16="http://schemas.microsoft.com/office/drawing/2014/main" id="{0433A22B-8468-6B16-F8B0-0FBEAF271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31" y="1315113"/>
            <a:ext cx="1313414" cy="160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2AC9771-9071-7459-9200-8C02EF19ADDE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7956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55576" y="47667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9BEAF49-4F2F-4014-83CA-6200C044CFEC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2A3E637-7EDF-5CB4-DAFE-624FD923A083}"/>
              </a:ext>
            </a:extLst>
          </p:cNvPr>
          <p:cNvSpPr txBox="1"/>
          <p:nvPr/>
        </p:nvSpPr>
        <p:spPr>
          <a:xfrm>
            <a:off x="712850" y="1933468"/>
            <a:ext cx="8316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effectLst/>
              </a:rPr>
              <a:t>Opdrachtbespreking van opdracht blok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effectLst/>
              </a:rPr>
              <a:t>Opbouw </a:t>
            </a:r>
            <a:r>
              <a:rPr lang="nl-NL" sz="2000" b="0" i="0" u="none" strike="noStrike" dirty="0" err="1">
                <a:effectLst/>
              </a:rPr>
              <a:t>arbocatalogus</a:t>
            </a:r>
            <a:endParaRPr lang="nl-NL" sz="2000" b="0" i="0" u="none" strike="noStrike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Uitgelicht: normstelling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Uitgelicht: meldgedrag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Uitgelicht: personen met verward gedrag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Uitgelicht: aangifte doen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Uitgelicht: training college-MT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75835D1-2BDF-3F19-EB1F-DF59177A69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88" y="4682313"/>
            <a:ext cx="3127623" cy="10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20080" y="47667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8774593B-95B6-A7DE-B173-29012B8BC543}"/>
              </a:ext>
            </a:extLst>
          </p:cNvPr>
          <p:cNvSpPr txBox="1"/>
          <p:nvPr/>
        </p:nvSpPr>
        <p:spPr>
          <a:xfrm>
            <a:off x="476251" y="2720823"/>
            <a:ext cx="74667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Diagnose’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t.a.v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meldgedrag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jullie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organisatie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err="1">
                <a:solidFill>
                  <a:srgbClr val="E345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Individueel</a:t>
            </a:r>
            <a:r>
              <a:rPr lang="en-GB" sz="2400" dirty="0">
                <a:solidFill>
                  <a:srgbClr val="E345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E345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uitwerken</a:t>
            </a:r>
            <a:r>
              <a:rPr lang="en-GB" sz="2400" dirty="0">
                <a:solidFill>
                  <a:srgbClr val="E345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15 </a:t>
            </a:r>
            <a:r>
              <a:rPr lang="en-GB" sz="2400" dirty="0" err="1">
                <a:solidFill>
                  <a:srgbClr val="E345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minuten</a:t>
            </a:r>
            <a:endParaRPr lang="en-GB" sz="2400" dirty="0">
              <a:solidFill>
                <a:srgbClr val="E3450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err="1">
                <a:solidFill>
                  <a:srgbClr val="E345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Terugkoppelen</a:t>
            </a:r>
            <a:r>
              <a:rPr lang="en-GB" sz="2400" dirty="0">
                <a:solidFill>
                  <a:srgbClr val="E345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D0C7670-8F15-4170-36BD-060834B9F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6514"/>
            <a:ext cx="1926332" cy="1448482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ACEA722B-7197-4EA4-C2BA-A843574C9B81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4419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55576" y="47667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9BEAF49-4F2F-4014-83CA-6200C044CFEC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  <a:p>
            <a:pPr algn="ctr"/>
            <a:r>
              <a:rPr lang="nl-NL" b="1" dirty="0"/>
              <a:t>20</a:t>
            </a:r>
          </a:p>
          <a:p>
            <a:pPr algn="ctr"/>
            <a:endParaRPr lang="nl-NL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8C9901-4E54-90EA-58C7-BFE31E1004D5}"/>
              </a:ext>
            </a:extLst>
          </p:cNvPr>
          <p:cNvSpPr txBox="1"/>
          <p:nvPr/>
        </p:nvSpPr>
        <p:spPr>
          <a:xfrm>
            <a:off x="755576" y="1916832"/>
            <a:ext cx="8352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Personen met verward gedrag; uitgangspunten:</a:t>
            </a:r>
          </a:p>
          <a:p>
            <a:endParaRPr lang="nl-NL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  <a:cs typeface="Arial" panose="020B0604020202020204" pitchFamily="34" charset="0"/>
              </a:rPr>
              <a:t>De norm blijft de norm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  <a:cs typeface="Arial" panose="020B0604020202020204" pitchFamily="34" charset="0"/>
              </a:rPr>
              <a:t>Soms is wel een aangepast arrangement nodig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  <a:cs typeface="Arial" panose="020B0604020202020204" pitchFamily="34" charset="0"/>
              </a:rPr>
              <a:t>Hulpstructuur opzetten en benutten is van groot belang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  <a:cs typeface="Arial" panose="020B0604020202020204" pitchFamily="34" charset="0"/>
              </a:rPr>
              <a:t>Drang of dwang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  <a:cs typeface="Arial" panose="020B0604020202020204" pitchFamily="34" charset="0"/>
              </a:rPr>
              <a:t>Bemoeizorg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  <a:cs typeface="Arial" panose="020B0604020202020204" pitchFamily="34" charset="0"/>
              </a:rPr>
              <a:t>Uitwisselen van gegevens:</a:t>
            </a:r>
            <a:br>
              <a:rPr lang="nl-NL" sz="20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nl-NL" sz="2000" dirty="0">
                <a:solidFill>
                  <a:schemeClr val="tx2"/>
                </a:solidFill>
                <a:cs typeface="Arial" panose="020B0604020202020204" pitchFamily="34" charset="0"/>
              </a:rPr>
              <a:t>- Doelbinding, proportioneel, subsidiair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409BCA8-0673-4129-D742-0CD3E69D8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28490"/>
            <a:ext cx="1244600" cy="16256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8B0084D-235E-21FF-22C3-629903D2D521}"/>
              </a:ext>
            </a:extLst>
          </p:cNvPr>
          <p:cNvSpPr txBox="1"/>
          <p:nvPr/>
        </p:nvSpPr>
        <p:spPr>
          <a:xfrm>
            <a:off x="683568" y="5013176"/>
            <a:ext cx="380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E34507"/>
                </a:solidFill>
              </a:rPr>
              <a:t>Vraag Bonny: afspraken maken over ….</a:t>
            </a:r>
          </a:p>
        </p:txBody>
      </p:sp>
    </p:spTree>
    <p:extLst>
      <p:ext uri="{BB962C8B-B14F-4D97-AF65-F5344CB8AC3E}">
        <p14:creationId xmlns:p14="http://schemas.microsoft.com/office/powerpoint/2010/main" val="718869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55576" y="47667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9BEAF49-4F2F-4014-83CA-6200C044CFEC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21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8C9901-4E54-90EA-58C7-BFE31E1004D5}"/>
              </a:ext>
            </a:extLst>
          </p:cNvPr>
          <p:cNvSpPr txBox="1"/>
          <p:nvPr/>
        </p:nvSpPr>
        <p:spPr>
          <a:xfrm>
            <a:off x="755576" y="1916832"/>
            <a:ext cx="835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Aangifte doen bij de politie</a:t>
            </a:r>
          </a:p>
          <a:p>
            <a:endParaRPr lang="nl-NL" sz="2000" dirty="0"/>
          </a:p>
          <a:p>
            <a:r>
              <a:rPr lang="nl-NL" sz="2000" dirty="0"/>
              <a:t>Wat helpt: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Domicilie adres werkgever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Aangifte doen namens de organisatie (medewerker heeft melding gemaakt van het overschrijden van de organisatienorm)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Vast contactpersoon bij de politie om situatie voor te bespreken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Landelijk worden de ELA afspraken weer onder de aandacht gebracht (BZK)</a:t>
            </a:r>
          </a:p>
          <a:p>
            <a:endParaRPr lang="nl-NL" sz="10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ECBAADC-39DA-68F8-0866-657AF9DA3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916" y="5211152"/>
            <a:ext cx="17653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46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55576" y="47667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9BEAF49-4F2F-4014-83CA-6200C044CFEC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22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8C9901-4E54-90EA-58C7-BFE31E1004D5}"/>
              </a:ext>
            </a:extLst>
          </p:cNvPr>
          <p:cNvSpPr txBox="1"/>
          <p:nvPr/>
        </p:nvSpPr>
        <p:spPr>
          <a:xfrm>
            <a:off x="755576" y="1916832"/>
            <a:ext cx="8352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Toegevoegde waarde training voor College/MT</a:t>
            </a:r>
          </a:p>
          <a:p>
            <a:endParaRPr lang="nl-NL" sz="2000" dirty="0"/>
          </a:p>
          <a:p>
            <a:endParaRPr lang="nl-NL" sz="1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3B3466-0F51-9930-36C0-889C50BEF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29000"/>
            <a:ext cx="2797150" cy="14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05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55576" y="47667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9BEAF49-4F2F-4014-83CA-6200C044CFEC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23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8C9901-4E54-90EA-58C7-BFE31E1004D5}"/>
              </a:ext>
            </a:extLst>
          </p:cNvPr>
          <p:cNvSpPr txBox="1"/>
          <p:nvPr/>
        </p:nvSpPr>
        <p:spPr>
          <a:xfrm>
            <a:off x="827584" y="1916832"/>
            <a:ext cx="8316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Afronding</a:t>
            </a:r>
          </a:p>
          <a:p>
            <a:endParaRPr lang="nl-NL" sz="2000" dirty="0"/>
          </a:p>
          <a:p>
            <a:r>
              <a:rPr lang="nl-NL" sz="2000" dirty="0"/>
              <a:t>Volgende keer: werken met een jaarplan/vaardigheidstraining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D261077-6209-F315-4515-C64DD1315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55824"/>
            <a:ext cx="2015440" cy="243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1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55576" y="47667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9BEAF49-4F2F-4014-83CA-6200C044CFEC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2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8C9901-4E54-90EA-58C7-BFE31E1004D5}"/>
              </a:ext>
            </a:extLst>
          </p:cNvPr>
          <p:cNvSpPr txBox="1"/>
          <p:nvPr/>
        </p:nvSpPr>
        <p:spPr>
          <a:xfrm>
            <a:off x="648072" y="2166460"/>
            <a:ext cx="8316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Terugkoppeling ‘huiswerk’:</a:t>
            </a:r>
          </a:p>
          <a:p>
            <a:endParaRPr lang="nl-NL" sz="20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NL" sz="2000" dirty="0">
                <a:solidFill>
                  <a:schemeClr val="tx1"/>
                </a:solidFill>
              </a:rPr>
              <a:t>Breng in kaart m.b.t. je project over A&amp;G: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nl-NL" altLang="nl-NL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NL" sz="2000" dirty="0">
                <a:solidFill>
                  <a:schemeClr val="tx1"/>
                </a:solidFill>
              </a:rPr>
              <a:t>(Formele) afspraken die jou helpen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NL" sz="2000" dirty="0">
                <a:solidFill>
                  <a:schemeClr val="tx1"/>
                </a:solidFill>
              </a:rPr>
              <a:t>(Informele) spelregels die jou helpen</a:t>
            </a:r>
            <a:endParaRPr lang="nl-NL" sz="2000" dirty="0"/>
          </a:p>
          <a:p>
            <a:endParaRPr lang="nl-NL" sz="20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90D8296-D15D-C07A-C32E-0B0CE0A90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16764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2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55576" y="45465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9BEAF49-4F2F-4014-83CA-6200C044CFEC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3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DE75EE1-DFCF-8FAA-310C-D7D735FE98BE}"/>
              </a:ext>
            </a:extLst>
          </p:cNvPr>
          <p:cNvSpPr txBox="1"/>
          <p:nvPr/>
        </p:nvSpPr>
        <p:spPr>
          <a:xfrm>
            <a:off x="1043608" y="2060848"/>
            <a:ext cx="639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De </a:t>
            </a:r>
            <a:r>
              <a:rPr lang="nl-NL" sz="2400" dirty="0" err="1"/>
              <a:t>arbocatalogus</a:t>
            </a:r>
            <a:r>
              <a:rPr lang="nl-NL" sz="2400" dirty="0"/>
              <a:t> Veilige Publieke Dienstverlening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4594DCC-0B8E-6F1A-0DEA-591964FEF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34298"/>
            <a:ext cx="1782440" cy="178244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53B53D4-5E2F-5B5E-B1D5-B7945C6733A6}"/>
              </a:ext>
            </a:extLst>
          </p:cNvPr>
          <p:cNvSpPr txBox="1"/>
          <p:nvPr/>
        </p:nvSpPr>
        <p:spPr>
          <a:xfrm>
            <a:off x="4644008" y="3429000"/>
            <a:ext cx="1911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Ervaringen?</a:t>
            </a:r>
          </a:p>
        </p:txBody>
      </p:sp>
    </p:spTree>
    <p:extLst>
      <p:ext uri="{BB962C8B-B14F-4D97-AF65-F5344CB8AC3E}">
        <p14:creationId xmlns:p14="http://schemas.microsoft.com/office/powerpoint/2010/main" val="357132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55576" y="45465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9BEAF49-4F2F-4014-83CA-6200C044CFEC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4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DE75EE1-DFCF-8FAA-310C-D7D735FE98BE}"/>
              </a:ext>
            </a:extLst>
          </p:cNvPr>
          <p:cNvSpPr txBox="1"/>
          <p:nvPr/>
        </p:nvSpPr>
        <p:spPr>
          <a:xfrm>
            <a:off x="467544" y="2001029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Opbouw: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Per doelgroep (relevantie en specificatie)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Inhoudelijk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Beleid ontwikkelen </a:t>
            </a:r>
            <a:r>
              <a:rPr lang="nl-NL" sz="1600" dirty="0">
                <a:solidFill>
                  <a:srgbClr val="E34507"/>
                </a:solidFill>
              </a:rPr>
              <a:t>(o.a. begrippenkader, normschema, </a:t>
            </a:r>
            <a:r>
              <a:rPr lang="nl-NL" sz="1600" dirty="0" err="1">
                <a:solidFill>
                  <a:srgbClr val="E34507"/>
                </a:solidFill>
              </a:rPr>
              <a:t>tbv</a:t>
            </a:r>
            <a:r>
              <a:rPr lang="nl-NL" sz="1600" dirty="0">
                <a:solidFill>
                  <a:srgbClr val="E34507"/>
                </a:solidFill>
              </a:rPr>
              <a:t>, RI&amp;E, evaluatie)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Agressie voorkomen </a:t>
            </a:r>
            <a:r>
              <a:rPr lang="nl-NL" sz="1600" dirty="0">
                <a:solidFill>
                  <a:srgbClr val="E34507"/>
                </a:solidFill>
              </a:rPr>
              <a:t>(o.a. kwaliteit van dienstverlening, </a:t>
            </a:r>
            <a:r>
              <a:rPr lang="nl-NL" sz="1600" dirty="0" err="1">
                <a:solidFill>
                  <a:srgbClr val="E34507"/>
                </a:solidFill>
              </a:rPr>
              <a:t>gebouwelijke</a:t>
            </a:r>
            <a:r>
              <a:rPr lang="nl-NL" sz="1600" dirty="0">
                <a:solidFill>
                  <a:srgbClr val="E34507"/>
                </a:solidFill>
              </a:rPr>
              <a:t> inrichting, training)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Voorbereiden op agressie </a:t>
            </a:r>
            <a:r>
              <a:rPr lang="nl-NL" sz="1600" dirty="0">
                <a:solidFill>
                  <a:srgbClr val="E34507"/>
                </a:solidFill>
              </a:rPr>
              <a:t>(o.a. normstelling, melden, gegevensuitwisseling, verward gedrag, huisbezoek)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Handelen tijdens agressie </a:t>
            </a:r>
            <a:r>
              <a:rPr lang="nl-NL" sz="1600" dirty="0">
                <a:solidFill>
                  <a:srgbClr val="E34507"/>
                </a:solidFill>
              </a:rPr>
              <a:t>(bijstand en alarmeren)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Na een incident </a:t>
            </a:r>
            <a:r>
              <a:rPr lang="nl-NL" sz="1600" dirty="0">
                <a:solidFill>
                  <a:srgbClr val="E34507"/>
                </a:solidFill>
              </a:rPr>
              <a:t>(o.a. opvang en nazorg, sancties, incidentanalyse)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9DF57CA-8A61-266E-DDF4-03FB59443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80" y="1912679"/>
            <a:ext cx="18415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8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55576" y="47667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9BEAF49-4F2F-4014-83CA-6200C044CFEC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5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8C9901-4E54-90EA-58C7-BFE31E1004D5}"/>
              </a:ext>
            </a:extLst>
          </p:cNvPr>
          <p:cNvSpPr txBox="1"/>
          <p:nvPr/>
        </p:nvSpPr>
        <p:spPr>
          <a:xfrm>
            <a:off x="648072" y="2232734"/>
            <a:ext cx="8316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nl-NL" altLang="nl-NL" sz="2400" b="1" dirty="0">
                <a:ea typeface="ＭＳ Ｐゴシック" panose="020B0600070205080204" pitchFamily="34" charset="-128"/>
              </a:rPr>
              <a:t>Thema: </a:t>
            </a:r>
            <a:r>
              <a:rPr lang="nl-NL" altLang="nl-NL" sz="2400" dirty="0">
                <a:ea typeface="ＭＳ Ｐゴシック" panose="020B0600070205080204" pitchFamily="34" charset="-128"/>
              </a:rPr>
              <a:t>normstelling</a:t>
            </a:r>
          </a:p>
          <a:p>
            <a:pPr marL="0" indent="0"/>
            <a:endParaRPr lang="nl-NL" altLang="nl-NL" sz="2000" dirty="0">
              <a:ea typeface="ＭＳ Ｐゴシック" panose="020B0600070205080204" pitchFamily="34" charset="-128"/>
            </a:endParaRP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284E4BC-5C6D-DF5A-3AAD-E4D557E36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71691"/>
            <a:ext cx="3615159" cy="318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74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576" y="1900403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Start: persoonlijke norm</a:t>
            </a:r>
          </a:p>
        </p:txBody>
      </p:sp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20080" y="47667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pic>
        <p:nvPicPr>
          <p:cNvPr id="7" name="Afbeelding 6" descr="DEF-posters-A3_LR-1.jpg">
            <a:extLst>
              <a:ext uri="{FF2B5EF4-FFF2-40B4-BE49-F238E27FC236}">
                <a16:creationId xmlns:a16="http://schemas.microsoft.com/office/drawing/2014/main" id="{F840BFFD-0C8C-B481-F879-E8BCF87DD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10184"/>
            <a:ext cx="217011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4BC24F4-0E44-7FD8-4C6D-930DAE0C3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867025"/>
            <a:ext cx="30146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58F5A4A-B05D-C9BC-ACED-D724DB332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3703638"/>
            <a:ext cx="16494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400" dirty="0"/>
              <a:t>Noteer een situatie: </a:t>
            </a:r>
          </a:p>
          <a:p>
            <a:pPr eaLnBrk="1" hangingPunct="1"/>
            <a:r>
              <a:rPr lang="nl-NL" altLang="nl-NL" sz="1400" dirty="0"/>
              <a:t>Wanneer begint voor jou agressie?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608052C-7CBF-BB1B-571B-6355A2315029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058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5576" y="1900403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Melden van een agressie-incident</a:t>
            </a:r>
          </a:p>
        </p:txBody>
      </p:sp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20080" y="47667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A14F382-66B0-429C-86DE-A17E3E6A6D1C}"/>
              </a:ext>
            </a:extLst>
          </p:cNvPr>
          <p:cNvSpPr txBox="1"/>
          <p:nvPr/>
        </p:nvSpPr>
        <p:spPr>
          <a:xfrm>
            <a:off x="755576" y="2845385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 paar ‘</a:t>
            </a:r>
            <a:r>
              <a:rPr lang="nl-NL" sz="2000" dirty="0" err="1"/>
              <a:t>quiz-vragen</a:t>
            </a:r>
            <a:r>
              <a:rPr lang="nl-NL" sz="2000" dirty="0"/>
              <a:t>’:</a:t>
            </a:r>
          </a:p>
          <a:p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Hoeveel agressie-incidenten vinden er jaarlijks plaats binnen de gemeentelijke overheid?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Wat is de verdeling van deze incidenten in % over de categorieën:</a:t>
            </a:r>
            <a:br>
              <a:rPr lang="nl-NL" sz="2000" dirty="0"/>
            </a:br>
            <a:r>
              <a:rPr lang="nl-NL" sz="2000" b="1" dirty="0">
                <a:solidFill>
                  <a:srgbClr val="073870"/>
                </a:solidFill>
              </a:rPr>
              <a:t>a)</a:t>
            </a:r>
            <a:r>
              <a:rPr lang="nl-NL" sz="2000" dirty="0"/>
              <a:t> (non)-verbale agressie </a:t>
            </a:r>
            <a:r>
              <a:rPr lang="nl-NL" sz="2000" b="1" dirty="0">
                <a:solidFill>
                  <a:srgbClr val="073870"/>
                </a:solidFill>
              </a:rPr>
              <a:t>b</a:t>
            </a:r>
            <a:r>
              <a:rPr lang="nl-NL" sz="2000" dirty="0"/>
              <a:t>) persoonlijke bedreiging </a:t>
            </a:r>
            <a:r>
              <a:rPr lang="nl-NL" sz="2000" b="1" dirty="0">
                <a:solidFill>
                  <a:srgbClr val="073870"/>
                </a:solidFill>
              </a:rPr>
              <a:t>c)</a:t>
            </a:r>
            <a:r>
              <a:rPr lang="nl-NL" sz="2000" dirty="0"/>
              <a:t> fysieke agressie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Hoeveel % van de daadwerkelijk optredende agressie-incidenten wordt formeel geregistreerd?</a:t>
            </a:r>
          </a:p>
        </p:txBody>
      </p:sp>
      <p:pic>
        <p:nvPicPr>
          <p:cNvPr id="9" name="Afbeelding 2">
            <a:extLst>
              <a:ext uri="{FF2B5EF4-FFF2-40B4-BE49-F238E27FC236}">
                <a16:creationId xmlns:a16="http://schemas.microsoft.com/office/drawing/2014/main" id="{D4D3914B-9430-5744-A19B-E35DCB15E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06384"/>
            <a:ext cx="21780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D192905C-8F9C-DBE9-A8EA-12870DA4BD95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7048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412776"/>
            <a:ext cx="683568" cy="288032"/>
          </a:xfrm>
          <a:prstGeom prst="rect">
            <a:avLst/>
          </a:prstGeom>
          <a:solidFill>
            <a:srgbClr val="E34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27584" y="1412776"/>
            <a:ext cx="8316416" cy="288032"/>
          </a:xfrm>
          <a:prstGeom prst="rect">
            <a:avLst/>
          </a:prstGeom>
          <a:solidFill>
            <a:srgbClr val="0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720080" y="476672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6. Arbocatalogus, normstelling, meldgedrag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B2C324-269B-46AA-95EC-C6B028C61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168392" cy="5934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9BEAF49-4F2F-4014-83CA-6200C044CFEC}"/>
              </a:ext>
            </a:extLst>
          </p:cNvPr>
          <p:cNvSpPr/>
          <p:nvPr/>
        </p:nvSpPr>
        <p:spPr>
          <a:xfrm>
            <a:off x="8384774" y="6209998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5</a:t>
            </a:r>
          </a:p>
        </p:txBody>
      </p:sp>
      <p:graphicFrame>
        <p:nvGraphicFramePr>
          <p:cNvPr id="5" name="Tijdelijke aanduiding voor inhoud 3">
            <a:extLst>
              <a:ext uri="{FF2B5EF4-FFF2-40B4-BE49-F238E27FC236}">
                <a16:creationId xmlns:a16="http://schemas.microsoft.com/office/drawing/2014/main" id="{E55D9A1D-4736-4D79-81BF-D715EDFE595A}"/>
              </a:ext>
            </a:extLst>
          </p:cNvPr>
          <p:cNvGraphicFramePr>
            <a:graphicFrameLocks noGrp="1"/>
          </p:cNvGraphicFramePr>
          <p:nvPr/>
        </p:nvGraphicFramePr>
        <p:xfrm>
          <a:off x="77787" y="2049482"/>
          <a:ext cx="8988425" cy="4764524"/>
        </p:xfrm>
        <a:graphic>
          <a:graphicData uri="http://schemas.openxmlformats.org/drawingml/2006/table">
            <a:tbl>
              <a:tblPr/>
              <a:tblGrid>
                <a:gridCol w="175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63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Emotie: “Ik”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klagen, zeuren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Frustratie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3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Emotie: “Jullie”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kritiek op de regels/beleid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Frustratie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3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Verbale agressie: “jij”/aanhoudend ‘jij’: kritiek op de persoon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Frustratie-agressie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5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Persoonlijke bedreiging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Instrumentele agressie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5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Fysiek geweld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5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92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Uitzondering of begrip vragen, klagen en zeuren, excuus verzinnen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“Ik sta al een kwartier in de wacht; ik heb wel wat beters te doen”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 discussie gaan, ter verantwoording roepen, beschuldigen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“Jullie maken er een zooitje van.”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Sarren, treiteren, uitlokken, grof zijn, schelden, belachelijk maken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“Wat ben jij een ….!”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“Ach, je bent maar een simpele ziel. Wat weet jij er nou van?”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Suggestie van geweld of openlijk hiermee dreigen.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“Hou toch op met je  gezeur, anders vechten we het buiten wel even uit.”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Schoppen, slaan, spugen, beetpakken, trekken, vernielen,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voorwerpen gooien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137D621F-82C7-0AFF-569E-E46B003E8151}"/>
              </a:ext>
            </a:extLst>
          </p:cNvPr>
          <p:cNvSpPr/>
          <p:nvPr/>
        </p:nvSpPr>
        <p:spPr>
          <a:xfrm>
            <a:off x="8388424" y="6197484"/>
            <a:ext cx="576064" cy="504056"/>
          </a:xfrm>
          <a:prstGeom prst="rect">
            <a:avLst/>
          </a:prstGeom>
          <a:solidFill>
            <a:srgbClr val="E34507"/>
          </a:solidFill>
          <a:ln>
            <a:solidFill>
              <a:srgbClr val="E34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544256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lderhei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1209</Words>
  <Application>Microsoft Macintosh PowerPoint</Application>
  <PresentationFormat>Diavoorstelling (4:3)</PresentationFormat>
  <Paragraphs>250</Paragraphs>
  <Slides>24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</vt:lpstr>
      <vt:lpstr>Times New Roman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Biggelaar,Bram B. van den</dc:creator>
  <cp:lastModifiedBy>Monique van Limpt</cp:lastModifiedBy>
  <cp:revision>193</cp:revision>
  <cp:lastPrinted>2022-09-11T07:04:37Z</cp:lastPrinted>
  <dcterms:created xsi:type="dcterms:W3CDTF">2020-09-14T08:02:29Z</dcterms:created>
  <dcterms:modified xsi:type="dcterms:W3CDTF">2022-11-27T16:13:39Z</dcterms:modified>
</cp:coreProperties>
</file>