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4" r:id="rId2"/>
    <p:sldId id="285" r:id="rId3"/>
    <p:sldId id="319" r:id="rId4"/>
    <p:sldId id="315" r:id="rId5"/>
    <p:sldId id="415" r:id="rId6"/>
    <p:sldId id="416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4" r:id="rId15"/>
    <p:sldId id="291" r:id="rId16"/>
    <p:sldId id="307" r:id="rId17"/>
  </p:sldIdLst>
  <p:sldSz cx="9144000" cy="6858000" type="screen4x3"/>
  <p:notesSz cx="6881813" cy="100028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4507"/>
    <a:srgbClr val="FF9933"/>
    <a:srgbClr val="070CF4"/>
    <a:srgbClr val="6699FF"/>
    <a:srgbClr val="073870"/>
    <a:srgbClr val="99CCFF"/>
    <a:srgbClr val="FF6600"/>
    <a:srgbClr val="FF9966"/>
    <a:srgbClr val="0033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2" autoAdjust="0"/>
    <p:restoredTop sz="94628"/>
  </p:normalViewPr>
  <p:slideViewPr>
    <p:cSldViewPr>
      <p:cViewPr varScale="1">
        <p:scale>
          <a:sx n="104" d="100"/>
          <a:sy n="104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65E9BAA7-5A29-44E1-A7E8-8C88E0CCE965}" type="datetimeFigureOut">
              <a:rPr lang="nl-NL" smtClean="0"/>
              <a:t>3-10-2022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57323A9F-9168-4598-8B6C-5FCA76F805A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4430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9514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6908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1966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55047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2321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53127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7774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1516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4315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2370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5602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959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7347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0211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5157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23A9F-9168-4598-8B6C-5FCA76F805A7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1194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0774-A1E0-42AB-9BFA-A7F1AC2398BB}" type="datetimeFigureOut">
              <a:rPr lang="nl-NL" smtClean="0"/>
              <a:t>3-10-2022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DBCB-088F-49F7-8679-9A4A727A51F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260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0774-A1E0-42AB-9BFA-A7F1AC2398BB}" type="datetimeFigureOut">
              <a:rPr lang="nl-NL" smtClean="0"/>
              <a:t>3-10-2022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DBCB-088F-49F7-8679-9A4A727A51F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494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0774-A1E0-42AB-9BFA-A7F1AC2398BB}" type="datetimeFigureOut">
              <a:rPr lang="nl-NL" smtClean="0"/>
              <a:t>3-10-2022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DBCB-088F-49F7-8679-9A4A727A51F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31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0774-A1E0-42AB-9BFA-A7F1AC2398BB}" type="datetimeFigureOut">
              <a:rPr lang="nl-NL" smtClean="0"/>
              <a:t>3-10-2022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DBCB-088F-49F7-8679-9A4A727A51F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628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0774-A1E0-42AB-9BFA-A7F1AC2398BB}" type="datetimeFigureOut">
              <a:rPr lang="nl-NL" smtClean="0"/>
              <a:t>3-10-2022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DBCB-088F-49F7-8679-9A4A727A51F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6991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0774-A1E0-42AB-9BFA-A7F1AC2398BB}" type="datetimeFigureOut">
              <a:rPr lang="nl-NL" smtClean="0"/>
              <a:t>3-10-2022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DBCB-088F-49F7-8679-9A4A727A51F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0644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0774-A1E0-42AB-9BFA-A7F1AC2398BB}" type="datetimeFigureOut">
              <a:rPr lang="nl-NL" smtClean="0"/>
              <a:t>3-10-2022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DBCB-088F-49F7-8679-9A4A727A51F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054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0774-A1E0-42AB-9BFA-A7F1AC2398BB}" type="datetimeFigureOut">
              <a:rPr lang="nl-NL" smtClean="0"/>
              <a:t>3-10-2022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DBCB-088F-49F7-8679-9A4A727A51F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85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0774-A1E0-42AB-9BFA-A7F1AC2398BB}" type="datetimeFigureOut">
              <a:rPr lang="nl-NL" smtClean="0"/>
              <a:t>3-10-2022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DBCB-088F-49F7-8679-9A4A727A51F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904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0774-A1E0-42AB-9BFA-A7F1AC2398BB}" type="datetimeFigureOut">
              <a:rPr lang="nl-NL" smtClean="0"/>
              <a:t>3-10-2022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DBCB-088F-49F7-8679-9A4A727A51F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573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0774-A1E0-42AB-9BFA-A7F1AC2398BB}" type="datetimeFigureOut">
              <a:rPr lang="nl-NL" smtClean="0"/>
              <a:t>3-10-2022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DBCB-088F-49F7-8679-9A4A727A51F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815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80774-A1E0-42AB-9BFA-A7F1AC2398BB}" type="datetimeFigureOut">
              <a:rPr lang="nl-NL" smtClean="0"/>
              <a:t>3-10-2022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0DBCB-088F-49F7-8679-9A4A727A51F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01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tiff"/><Relationship Id="rId5" Type="http://schemas.openxmlformats.org/officeDocument/2006/relationships/hyperlink" Target="https://youtu.be/w7q-CPSNo7w" TargetMode="External"/><Relationship Id="rId4" Type="http://schemas.openxmlformats.org/officeDocument/2006/relationships/hyperlink" Target="https://youtu.be/tIsAeD8OOA8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microsoft.com/office/2007/relationships/hdphoto" Target="../media/hdphoto1.wdp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827584" y="1916832"/>
            <a:ext cx="83164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pPr algn="ctr"/>
            <a:r>
              <a:rPr lang="nl-NL" sz="3200" dirty="0"/>
              <a:t>Opleiding Coördinator Agressie &amp; Geweld</a:t>
            </a:r>
          </a:p>
          <a:p>
            <a:pPr algn="ctr"/>
            <a:r>
              <a:rPr lang="nl-NL" sz="2400" dirty="0"/>
              <a:t>Voor gemeenten en sociaal domein</a:t>
            </a:r>
          </a:p>
          <a:p>
            <a:pPr algn="ctr"/>
            <a:endParaRPr lang="nl-NL" sz="2400" dirty="0"/>
          </a:p>
          <a:p>
            <a:pPr algn="ctr"/>
            <a:r>
              <a:rPr lang="nl-NL" sz="2400" dirty="0"/>
              <a:t>Najaar 2022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116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 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5F40918-90AA-DA47-092D-445AA564910A}"/>
              </a:ext>
            </a:extLst>
          </p:cNvPr>
          <p:cNvSpPr txBox="1"/>
          <p:nvPr/>
        </p:nvSpPr>
        <p:spPr>
          <a:xfrm>
            <a:off x="539552" y="1759748"/>
            <a:ext cx="70292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" sz="2400" dirty="0">
                <a:ea typeface="ＭＳ Ｐゴシック" panose="020B0600070205080204" pitchFamily="34" charset="-128"/>
              </a:rPr>
              <a:t>De 3B’s</a:t>
            </a:r>
          </a:p>
          <a:p>
            <a:endParaRPr lang="nl-NL" sz="2400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C810C170-901C-B846-B058-9E3803163AC0}"/>
              </a:ext>
            </a:extLst>
          </p:cNvPr>
          <p:cNvSpPr txBox="1">
            <a:spLocks/>
          </p:cNvSpPr>
          <p:nvPr/>
        </p:nvSpPr>
        <p:spPr>
          <a:xfrm>
            <a:off x="539552" y="2348880"/>
            <a:ext cx="7560840" cy="35107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  <a:spcBef>
                <a:spcPts val="0"/>
              </a:spcBef>
              <a:defRPr/>
            </a:pPr>
            <a:r>
              <a:rPr lang="nl-NL" sz="2400" b="1" dirty="0">
                <a:solidFill>
                  <a:schemeClr val="tx1"/>
                </a:solidFill>
                <a:ea typeface="Verdana" pitchFamily="34" charset="0"/>
              </a:rPr>
              <a:t>B</a:t>
            </a:r>
            <a:r>
              <a:rPr lang="nl-NL" sz="2400" dirty="0">
                <a:solidFill>
                  <a:schemeClr val="tx1"/>
                </a:solidFill>
                <a:ea typeface="Verdana" pitchFamily="34" charset="0"/>
              </a:rPr>
              <a:t>edoelingen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defRPr/>
            </a:pPr>
            <a:r>
              <a:rPr lang="nl-NL" sz="1900" dirty="0">
                <a:solidFill>
                  <a:schemeClr val="tx1"/>
                </a:solidFill>
                <a:ea typeface="Verdana" pitchFamily="34" charset="0"/>
              </a:rPr>
              <a:t>De dieper liggende redenen waarom een partij bestaat; ambitie van een persoon. Motivatie zit hierin vaak opgesloten. 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endParaRPr lang="nl-NL" dirty="0">
              <a:solidFill>
                <a:schemeClr val="tx1"/>
              </a:solidFill>
              <a:ea typeface="Verdana" pitchFamily="34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defRPr/>
            </a:pPr>
            <a:r>
              <a:rPr lang="nl-NL" sz="2400" b="1" dirty="0">
                <a:solidFill>
                  <a:schemeClr val="tx1"/>
                </a:solidFill>
                <a:ea typeface="Verdana" pitchFamily="34" charset="0"/>
              </a:rPr>
              <a:t>B</a:t>
            </a:r>
            <a:r>
              <a:rPr lang="nl-NL" sz="2400" dirty="0">
                <a:solidFill>
                  <a:schemeClr val="tx1"/>
                </a:solidFill>
                <a:ea typeface="Verdana" pitchFamily="34" charset="0"/>
              </a:rPr>
              <a:t>elangen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defRPr/>
            </a:pPr>
            <a:r>
              <a:rPr lang="nl-NL" sz="1900" dirty="0">
                <a:solidFill>
                  <a:schemeClr val="tx1"/>
                </a:solidFill>
                <a:ea typeface="Verdana" pitchFamily="34" charset="0"/>
              </a:rPr>
              <a:t>Ontstaat bij verbinding tussen bedoeling en het initiatief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defRPr/>
            </a:pPr>
            <a:r>
              <a:rPr lang="nl-NL" sz="1900" dirty="0">
                <a:solidFill>
                  <a:schemeClr val="tx1"/>
                </a:solidFill>
              </a:rPr>
              <a:t>Te behalen voordelen of te vermijden nadelen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  <a:defRPr/>
            </a:pPr>
            <a:endParaRPr lang="nl-NL" dirty="0">
              <a:solidFill>
                <a:schemeClr val="tx1"/>
              </a:solidFill>
              <a:ea typeface="Verdana" pitchFamily="34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defRPr/>
            </a:pPr>
            <a:r>
              <a:rPr lang="nl-NL" sz="2400" b="1" dirty="0">
                <a:solidFill>
                  <a:schemeClr val="tx1"/>
                </a:solidFill>
                <a:ea typeface="Verdana" pitchFamily="34" charset="0"/>
              </a:rPr>
              <a:t>B</a:t>
            </a:r>
            <a:r>
              <a:rPr lang="nl-NL" sz="2400" dirty="0">
                <a:solidFill>
                  <a:schemeClr val="tx1"/>
                </a:solidFill>
                <a:ea typeface="Verdana" pitchFamily="34" charset="0"/>
              </a:rPr>
              <a:t>ijdragen 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defRPr/>
            </a:pPr>
            <a:r>
              <a:rPr lang="nl-NL" sz="1900" dirty="0">
                <a:solidFill>
                  <a:schemeClr val="tx1"/>
                </a:solidFill>
                <a:ea typeface="Verdana" pitchFamily="34" charset="0"/>
              </a:rPr>
              <a:t>Concrete inspanningen van partijen aan de ontwikkeling van het initiatief: geld, kennis, tijd etc. </a:t>
            </a:r>
          </a:p>
          <a:p>
            <a:pPr>
              <a:buFont typeface="Arial" charset="0"/>
              <a:buChar char="•"/>
              <a:defRPr/>
            </a:pPr>
            <a:endParaRPr lang="nl-NL" dirty="0">
              <a:ea typeface="Verdana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8384699-E26A-16D5-AE26-0E32F7E646C5}"/>
              </a:ext>
            </a:extLst>
          </p:cNvPr>
          <p:cNvSpPr txBox="1"/>
          <p:nvPr/>
        </p:nvSpPr>
        <p:spPr>
          <a:xfrm rot="2384269">
            <a:off x="6081816" y="3735443"/>
            <a:ext cx="2973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err="1">
                <a:solidFill>
                  <a:srgbClr val="E34507"/>
                </a:solidFill>
              </a:rPr>
              <a:t>What’s</a:t>
            </a:r>
            <a:r>
              <a:rPr lang="nl-NL" sz="2400" b="1" dirty="0">
                <a:solidFill>
                  <a:srgbClr val="E34507"/>
                </a:solidFill>
              </a:rPr>
              <a:t> in </a:t>
            </a:r>
            <a:r>
              <a:rPr lang="nl-NL" sz="2400" b="1" dirty="0" err="1">
                <a:solidFill>
                  <a:srgbClr val="E34507"/>
                </a:solidFill>
              </a:rPr>
              <a:t>it</a:t>
            </a:r>
            <a:r>
              <a:rPr lang="nl-NL" sz="2400" b="1" dirty="0">
                <a:solidFill>
                  <a:srgbClr val="E34507"/>
                </a:solidFill>
              </a:rPr>
              <a:t> </a:t>
            </a:r>
            <a:r>
              <a:rPr lang="nl-NL" sz="2400" b="1" dirty="0" err="1">
                <a:solidFill>
                  <a:srgbClr val="E34507"/>
                </a:solidFill>
              </a:rPr>
              <a:t>for</a:t>
            </a:r>
            <a:r>
              <a:rPr lang="nl-NL" sz="2400" b="1" dirty="0">
                <a:solidFill>
                  <a:srgbClr val="E34507"/>
                </a:solidFill>
              </a:rPr>
              <a:t> me?</a:t>
            </a:r>
          </a:p>
        </p:txBody>
      </p:sp>
    </p:spTree>
    <p:extLst>
      <p:ext uri="{BB962C8B-B14F-4D97-AF65-F5344CB8AC3E}">
        <p14:creationId xmlns:p14="http://schemas.microsoft.com/office/powerpoint/2010/main" val="284235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 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5F40918-90AA-DA47-092D-445AA564910A}"/>
              </a:ext>
            </a:extLst>
          </p:cNvPr>
          <p:cNvSpPr txBox="1"/>
          <p:nvPr/>
        </p:nvSpPr>
        <p:spPr>
          <a:xfrm>
            <a:off x="611560" y="1988840"/>
            <a:ext cx="80648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/>
              <a:t>Hoe creëer je draagvlak in de top?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C907A451-F8AB-14D5-96CD-9BD6F71B23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212976"/>
            <a:ext cx="3233785" cy="182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465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 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5F40918-90AA-DA47-092D-445AA564910A}"/>
              </a:ext>
            </a:extLst>
          </p:cNvPr>
          <p:cNvSpPr txBox="1"/>
          <p:nvPr/>
        </p:nvSpPr>
        <p:spPr>
          <a:xfrm>
            <a:off x="690484" y="1851188"/>
            <a:ext cx="80648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/>
              <a:t>Hoe creëer je draagvlak in de top?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8110CFDB-EFBE-C674-51F2-1FAAFACE3326}"/>
              </a:ext>
            </a:extLst>
          </p:cNvPr>
          <p:cNvSpPr txBox="1">
            <a:spLocks/>
          </p:cNvSpPr>
          <p:nvPr/>
        </p:nvSpPr>
        <p:spPr>
          <a:xfrm>
            <a:off x="770616" y="2524788"/>
            <a:ext cx="6562514" cy="35358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nl-NL" sz="2400" i="1" dirty="0">
                <a:solidFill>
                  <a:schemeClr val="tx1"/>
                </a:solidFill>
                <a:ea typeface="Verdana" pitchFamily="34" charset="0"/>
              </a:rPr>
              <a:t>Voorbereiding: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nl-NL" sz="1650" dirty="0">
                <a:solidFill>
                  <a:schemeClr val="tx1"/>
                </a:solidFill>
                <a:ea typeface="Verdana" pitchFamily="34" charset="0"/>
              </a:rPr>
              <a:t>3B’s: voer (individuele gesprekken)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nl-NL" sz="1650" dirty="0">
                <a:solidFill>
                  <a:schemeClr val="tx1"/>
                </a:solidFill>
                <a:ea typeface="Verdana" pitchFamily="34" charset="0"/>
              </a:rPr>
              <a:t>Wie is je opdrachtgever?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nl-NL" sz="1650" dirty="0">
                <a:solidFill>
                  <a:schemeClr val="tx1"/>
                </a:solidFill>
                <a:ea typeface="Verdana" pitchFamily="34" charset="0"/>
              </a:rPr>
              <a:t>Breng cijfers en feiten in kaart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nl-NL" sz="1650" dirty="0">
                <a:solidFill>
                  <a:schemeClr val="tx1"/>
                </a:solidFill>
                <a:ea typeface="Verdana" pitchFamily="34" charset="0"/>
              </a:rPr>
              <a:t>Welke onderstromen spelen er? Kun je daarbij aansluiten?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nl-NL" sz="1650" dirty="0">
                <a:solidFill>
                  <a:schemeClr val="tx1"/>
                </a:solidFill>
                <a:ea typeface="Verdana" pitchFamily="34" charset="0"/>
              </a:rPr>
              <a:t>OR consulteren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nl-NL" sz="1650" dirty="0">
                <a:solidFill>
                  <a:schemeClr val="tx1"/>
                </a:solidFill>
                <a:ea typeface="Verdana" pitchFamily="34" charset="0"/>
              </a:rPr>
              <a:t>Bedenken hoe je de dialoog gaat vormgeven</a:t>
            </a:r>
          </a:p>
          <a:p>
            <a:pPr algn="l">
              <a:defRPr/>
            </a:pPr>
            <a:r>
              <a:rPr lang="nl-NL" sz="2400" i="1" dirty="0">
                <a:solidFill>
                  <a:schemeClr val="tx1"/>
                </a:solidFill>
                <a:ea typeface="Verdana" pitchFamily="34" charset="0"/>
              </a:rPr>
              <a:t>Dialoog voeren: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nl-NL" sz="1650" dirty="0">
                <a:solidFill>
                  <a:schemeClr val="tx1"/>
                </a:solidFill>
                <a:ea typeface="Verdana" pitchFamily="34" charset="0"/>
              </a:rPr>
              <a:t>Benut je opdrachtgever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nl-NL" sz="1650" dirty="0">
                <a:solidFill>
                  <a:schemeClr val="tx1"/>
                </a:solidFill>
                <a:ea typeface="Verdana" pitchFamily="34" charset="0"/>
              </a:rPr>
              <a:t>Bepaal wat je wilt bereiken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nl-NL" sz="1650" dirty="0">
                <a:solidFill>
                  <a:schemeClr val="tx1"/>
                </a:solidFill>
                <a:ea typeface="Verdana" pitchFamily="34" charset="0"/>
              </a:rPr>
              <a:t>Kies een (werk)vorm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27BBAE8-D81D-65C8-C267-6E87D4738F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034" y="3428999"/>
            <a:ext cx="2156346" cy="1215659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F1D5F017-6936-CC00-8015-3C72AF0C6DAC}"/>
              </a:ext>
            </a:extLst>
          </p:cNvPr>
          <p:cNvSpPr txBox="1"/>
          <p:nvPr/>
        </p:nvSpPr>
        <p:spPr>
          <a:xfrm>
            <a:off x="4721379" y="5099084"/>
            <a:ext cx="3125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Werk voor jezelf uit welke acties je gaat ondernemen om draagvlak te vergroten</a:t>
            </a:r>
          </a:p>
          <a:p>
            <a:r>
              <a:rPr lang="nl-NL" dirty="0">
                <a:solidFill>
                  <a:srgbClr val="FF0000"/>
                </a:solidFill>
              </a:rPr>
              <a:t>10 minuten uitwerktijd</a:t>
            </a:r>
          </a:p>
        </p:txBody>
      </p:sp>
    </p:spTree>
    <p:extLst>
      <p:ext uri="{BB962C8B-B14F-4D97-AF65-F5344CB8AC3E}">
        <p14:creationId xmlns:p14="http://schemas.microsoft.com/office/powerpoint/2010/main" val="985008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 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5F40918-90AA-DA47-092D-445AA564910A}"/>
              </a:ext>
            </a:extLst>
          </p:cNvPr>
          <p:cNvSpPr txBox="1"/>
          <p:nvPr/>
        </p:nvSpPr>
        <p:spPr>
          <a:xfrm>
            <a:off x="690484" y="1851188"/>
            <a:ext cx="80648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/>
              <a:t>Werkvorm om draagvlak te creëren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AE9E2395-2EA5-8042-67B1-A3E8D91EEBDD}"/>
              </a:ext>
            </a:extLst>
          </p:cNvPr>
          <p:cNvSpPr txBox="1">
            <a:spLocks/>
          </p:cNvSpPr>
          <p:nvPr/>
        </p:nvSpPr>
        <p:spPr>
          <a:xfrm>
            <a:off x="800276" y="2524788"/>
            <a:ext cx="8210107" cy="30590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nl-NL" sz="2600" dirty="0">
                <a:solidFill>
                  <a:schemeClr val="tx1"/>
                </a:solidFill>
                <a:ea typeface="Verdana" pitchFamily="34" charset="0"/>
              </a:rPr>
              <a:t>Arenagesprek/leerarena</a:t>
            </a:r>
          </a:p>
          <a:p>
            <a:pPr algn="l">
              <a:defRPr/>
            </a:pPr>
            <a:endParaRPr lang="nl-NL" sz="1650" dirty="0">
              <a:solidFill>
                <a:schemeClr val="tx1"/>
              </a:solidFill>
              <a:ea typeface="Verdana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nl-NL" sz="2200" dirty="0">
                <a:solidFill>
                  <a:schemeClr val="tx1"/>
                </a:solidFill>
                <a:ea typeface="Verdana" pitchFamily="34" charset="0"/>
              </a:rPr>
              <a:t>Sturen op gezamenlijk begrip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nl-NL" sz="2200" dirty="0">
                <a:solidFill>
                  <a:schemeClr val="tx1"/>
                </a:solidFill>
                <a:ea typeface="Verdana" pitchFamily="34" charset="0"/>
              </a:rPr>
              <a:t>Gezamenlijke verantwoordelijkheid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nl-NL" sz="2200" dirty="0">
                <a:solidFill>
                  <a:schemeClr val="tx1"/>
                </a:solidFill>
                <a:ea typeface="Verdana" pitchFamily="34" charset="0"/>
              </a:rPr>
              <a:t>Ingrediënten voor aanpak</a:t>
            </a:r>
          </a:p>
          <a:p>
            <a:pPr algn="l">
              <a:defRPr/>
            </a:pPr>
            <a:endParaRPr lang="nl-NL" sz="1650" dirty="0">
              <a:solidFill>
                <a:schemeClr val="tx1"/>
              </a:solidFill>
              <a:ea typeface="Verdana" pitchFamily="34" charset="0"/>
            </a:endParaRPr>
          </a:p>
          <a:p>
            <a:pPr algn="l">
              <a:defRPr/>
            </a:pPr>
            <a:r>
              <a:rPr lang="nl-NL" sz="190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https://youtu.be/tIsAeD8OOA8</a:t>
            </a:r>
            <a:endParaRPr lang="nl-NL" sz="1900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nl-NL" sz="1900" dirty="0">
              <a:solidFill>
                <a:schemeClr val="tx1"/>
              </a:solidFill>
              <a:ea typeface="Verdana" pitchFamily="34" charset="0"/>
            </a:endParaRPr>
          </a:p>
          <a:p>
            <a:pPr algn="l">
              <a:defRPr/>
            </a:pPr>
            <a:r>
              <a:rPr lang="nl-NL" sz="1900" u="sng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https://youtu.be/w7q-CPSNo7w</a:t>
            </a:r>
            <a:endParaRPr lang="nl-NL" sz="1900" dirty="0">
              <a:solidFill>
                <a:schemeClr val="tx1"/>
              </a:solidFill>
            </a:endParaRPr>
          </a:p>
          <a:p>
            <a:pPr>
              <a:defRPr/>
            </a:pPr>
            <a:endParaRPr lang="nl-NL" sz="1650" dirty="0">
              <a:ea typeface="Verdana" pitchFamily="34" charset="0"/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AFA13AA-9110-5B3D-E7A3-3BE9E3A054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24128" y="3198388"/>
            <a:ext cx="2453770" cy="165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153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 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5F40918-90AA-DA47-092D-445AA564910A}"/>
              </a:ext>
            </a:extLst>
          </p:cNvPr>
          <p:cNvSpPr txBox="1"/>
          <p:nvPr/>
        </p:nvSpPr>
        <p:spPr>
          <a:xfrm>
            <a:off x="690484" y="1851188"/>
            <a:ext cx="80648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/>
              <a:t>GIR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AE9E2395-2EA5-8042-67B1-A3E8D91EEBDD}"/>
              </a:ext>
            </a:extLst>
          </p:cNvPr>
          <p:cNvSpPr txBox="1">
            <a:spLocks/>
          </p:cNvSpPr>
          <p:nvPr/>
        </p:nvSpPr>
        <p:spPr>
          <a:xfrm>
            <a:off x="800276" y="2524788"/>
            <a:ext cx="8210107" cy="3059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nl-NL" sz="2600" dirty="0">
                <a:solidFill>
                  <a:schemeClr val="tx1"/>
                </a:solidFill>
                <a:ea typeface="Verdana" pitchFamily="34" charset="0"/>
              </a:rPr>
              <a:t>Jullie vragen centraal</a:t>
            </a:r>
          </a:p>
          <a:p>
            <a:pPr algn="l">
              <a:defRPr/>
            </a:pPr>
            <a:endParaRPr lang="nl-NL" sz="1650" dirty="0">
              <a:solidFill>
                <a:schemeClr val="tx1"/>
              </a:solidFill>
              <a:ea typeface="Verdana" pitchFamily="34" charset="0"/>
            </a:endParaRPr>
          </a:p>
          <a:p>
            <a:pPr>
              <a:defRPr/>
            </a:pPr>
            <a:endParaRPr lang="nl-NL" sz="1650" dirty="0">
              <a:ea typeface="Verdana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2299234-6670-9B43-D760-A169488CE8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335283"/>
            <a:ext cx="3021193" cy="157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807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78C9901-4E54-90EA-58C7-BFE31E1004D5}"/>
              </a:ext>
            </a:extLst>
          </p:cNvPr>
          <p:cNvSpPr txBox="1"/>
          <p:nvPr/>
        </p:nvSpPr>
        <p:spPr>
          <a:xfrm>
            <a:off x="648072" y="2166460"/>
            <a:ext cx="8316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Opdracht voor de volgende keer:</a:t>
            </a:r>
          </a:p>
          <a:p>
            <a:endParaRPr lang="nl-NL" sz="2000" dirty="0"/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NL" altLang="nl-NL" sz="2000" dirty="0">
                <a:ea typeface="ＭＳ Ｐゴシック" panose="020B0600070205080204" pitchFamily="34" charset="-128"/>
              </a:rPr>
              <a:t>De 2 geformuleerde acties uitvoeren waar je mee aan de slag gaat/wilt gericht op het sturen op draagvlak voor je initiatief</a:t>
            </a:r>
            <a:endParaRPr lang="nl-NL" sz="2000" dirty="0"/>
          </a:p>
          <a:p>
            <a:endParaRPr lang="nl-NL" sz="2000" dirty="0"/>
          </a:p>
          <a:p>
            <a:endParaRPr lang="nl-NL" sz="2000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90D8296-D15D-C07A-C32E-0B0CE0A908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4077072"/>
            <a:ext cx="167640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156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78C9901-4E54-90EA-58C7-BFE31E1004D5}"/>
              </a:ext>
            </a:extLst>
          </p:cNvPr>
          <p:cNvSpPr txBox="1"/>
          <p:nvPr/>
        </p:nvSpPr>
        <p:spPr>
          <a:xfrm>
            <a:off x="827584" y="1916832"/>
            <a:ext cx="83164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Afronding en korte evaluatie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9D261077-6209-F315-4515-C64DD13156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04" y="2741037"/>
            <a:ext cx="2015440" cy="243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21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 en praktische handvatten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1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A2A3E637-7EDF-5CB4-DAFE-624FD923A083}"/>
              </a:ext>
            </a:extLst>
          </p:cNvPr>
          <p:cNvSpPr txBox="1"/>
          <p:nvPr/>
        </p:nvSpPr>
        <p:spPr>
          <a:xfrm>
            <a:off x="712850" y="1933468"/>
            <a:ext cx="83164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041C3F"/>
                </a:solidFill>
              </a:rPr>
              <a:t>A</a:t>
            </a:r>
            <a:r>
              <a:rPr lang="nl-NL" sz="2000" b="0" i="0" u="none" strike="noStrike" dirty="0">
                <a:solidFill>
                  <a:srgbClr val="041C3F"/>
                </a:solidFill>
                <a:effectLst/>
              </a:rPr>
              <a:t>specten van draagvlak – veranderkundige processen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b="0" i="0" u="none" strike="noStrike" dirty="0">
                <a:solidFill>
                  <a:srgbClr val="041C3F"/>
                </a:solidFill>
                <a:effectLst/>
              </a:rPr>
              <a:t>Over Macht en Kracht – model 3B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b="0" i="0" u="none" strike="noStrike" dirty="0">
                <a:solidFill>
                  <a:srgbClr val="041C3F"/>
                </a:solidFill>
                <a:effectLst/>
              </a:rPr>
              <a:t>Actoren/Krachtenveld analyse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041C3F"/>
                </a:solidFill>
              </a:rPr>
              <a:t>GIR</a:t>
            </a:r>
            <a:endParaRPr lang="nl-NL" sz="2000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775835D1-2BDF-3F19-EB1F-DF59177A697A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188" y="3943564"/>
            <a:ext cx="3127623" cy="1026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5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 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78C9901-4E54-90EA-58C7-BFE31E1004D5}"/>
              </a:ext>
            </a:extLst>
          </p:cNvPr>
          <p:cNvSpPr txBox="1"/>
          <p:nvPr/>
        </p:nvSpPr>
        <p:spPr>
          <a:xfrm>
            <a:off x="413792" y="1916832"/>
            <a:ext cx="83164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Terugkoppeling ‘huiswerk’</a:t>
            </a:r>
          </a:p>
          <a:p>
            <a:endParaRPr lang="nl-NL" sz="2000" dirty="0"/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NL" altLang="nl-NL" sz="2000" dirty="0">
                <a:ea typeface="ＭＳ Ｐゴシック" panose="020B0600070205080204" pitchFamily="34" charset="-128"/>
              </a:rPr>
              <a:t>Krachtenveldanalyse maken/aanscherpen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NL" altLang="nl-NL" sz="2000" dirty="0">
                <a:ea typeface="ＭＳ Ｐゴシック" panose="020B0600070205080204" pitchFamily="34" charset="-128"/>
              </a:rPr>
              <a:t>2 Acties voor jezelf formuleren waar je mee aan de slag gaat/wilt gericht op het beïnvloeden van actoren in je krachtenveld</a:t>
            </a:r>
            <a:endParaRPr lang="nl-NL" sz="2000" dirty="0"/>
          </a:p>
          <a:p>
            <a:endParaRPr lang="nl-NL" sz="2000" dirty="0"/>
          </a:p>
          <a:p>
            <a:endParaRPr lang="nl-NL" sz="2000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90D8296-D15D-C07A-C32E-0B0CE0A908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4077072"/>
            <a:ext cx="167640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54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54658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DE75EE1-DFCF-8FAA-310C-D7D735FE98BE}"/>
              </a:ext>
            </a:extLst>
          </p:cNvPr>
          <p:cNvSpPr txBox="1"/>
          <p:nvPr/>
        </p:nvSpPr>
        <p:spPr>
          <a:xfrm>
            <a:off x="1043608" y="2060848"/>
            <a:ext cx="5640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Wat is draagvlak en hoe kun je erop sturen?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037B7CE-5871-132A-4CFA-E0804FAFE0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068960"/>
            <a:ext cx="3004790" cy="212368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09C6F7F6-5C9D-DFC5-7B60-E086D6B4E7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4128" y="3384360"/>
            <a:ext cx="1743141" cy="174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32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 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78C9901-4E54-90EA-58C7-BFE31E1004D5}"/>
              </a:ext>
            </a:extLst>
          </p:cNvPr>
          <p:cNvSpPr txBox="1"/>
          <p:nvPr/>
        </p:nvSpPr>
        <p:spPr>
          <a:xfrm>
            <a:off x="413792" y="1916832"/>
            <a:ext cx="831641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Een goed idee, </a:t>
            </a:r>
            <a:r>
              <a:rPr lang="nl-NL" altLang="nl-NL" sz="2400" dirty="0">
                <a:ea typeface="ＭＳ Ｐゴシック" panose="020B0600070205080204" pitchFamily="34" charset="-128"/>
              </a:rPr>
              <a:t>is een idee: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nl-NL" altLang="nl-NL" sz="2400" dirty="0">
              <a:ea typeface="ＭＳ Ｐゴシック" panose="020B0600070205080204" pitchFamily="34" charset="-128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NL" altLang="nl-NL" sz="2400" dirty="0">
                <a:ea typeface="ＭＳ Ｐゴシック" panose="020B0600070205080204" pitchFamily="34" charset="-128"/>
              </a:rPr>
              <a:t>dat op de tafel ligt van of omarmd is door de machtigen (DAT OP DRAAGVLAK KAN REKENEN)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2400" dirty="0">
                <a:ea typeface="ＭＳ Ｐゴシック" panose="020B0600070205080204" pitchFamily="34" charset="-128"/>
              </a:rPr>
              <a:t>én 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NL" altLang="nl-NL" sz="2400" dirty="0">
                <a:ea typeface="ＭＳ Ｐゴシック" panose="020B0600070205080204" pitchFamily="34" charset="-128"/>
              </a:rPr>
              <a:t>dat onderbouwd is met feiten en cijfers </a:t>
            </a:r>
            <a:r>
              <a:rPr lang="en-GB" altLang="nl-NL" sz="2400" dirty="0">
                <a:ea typeface="ＭＳ Ｐゴシック" panose="020B0600070205080204" pitchFamily="34" charset="-128"/>
              </a:rPr>
              <a:t>(DAT HAALBAAR IS)</a:t>
            </a:r>
          </a:p>
          <a:p>
            <a:endParaRPr lang="nl-NL" sz="20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D4DF5D7-B943-C874-C25F-D61B1B712F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0205" y="4658196"/>
            <a:ext cx="2909850" cy="167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5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 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grpSp>
        <p:nvGrpSpPr>
          <p:cNvPr id="7" name="Groep 79">
            <a:extLst>
              <a:ext uri="{FF2B5EF4-FFF2-40B4-BE49-F238E27FC236}">
                <a16:creationId xmlns:a16="http://schemas.microsoft.com/office/drawing/2014/main" id="{EE508C3F-1C0A-E5F4-D9AA-2B8719A879AA}"/>
              </a:ext>
            </a:extLst>
          </p:cNvPr>
          <p:cNvGrpSpPr>
            <a:grpSpLocks/>
          </p:cNvGrpSpPr>
          <p:nvPr/>
        </p:nvGrpSpPr>
        <p:grpSpPr bwMode="auto">
          <a:xfrm>
            <a:off x="1259632" y="2486380"/>
            <a:ext cx="5683250" cy="3514725"/>
            <a:chOff x="653207" y="1955626"/>
            <a:chExt cx="5682506" cy="3514725"/>
          </a:xfrm>
        </p:grpSpPr>
        <p:pic>
          <p:nvPicPr>
            <p:cNvPr id="9" name="Afbeelding 17" descr="P2M11011 Wyberen_1_new.jpg">
              <a:extLst>
                <a:ext uri="{FF2B5EF4-FFF2-40B4-BE49-F238E27FC236}">
                  <a16:creationId xmlns:a16="http://schemas.microsoft.com/office/drawing/2014/main" id="{09326DA8-0992-4777-3666-3927430C9E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207" y="1955626"/>
              <a:ext cx="5670550" cy="3514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Afbeelding 81" descr="P2M11011 Haalbaarheid_3.jpg">
              <a:extLst>
                <a:ext uri="{FF2B5EF4-FFF2-40B4-BE49-F238E27FC236}">
                  <a16:creationId xmlns:a16="http://schemas.microsoft.com/office/drawing/2014/main" id="{739C0599-8A7C-58B1-9034-F63FD1D71DB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2363" y="4840288"/>
              <a:ext cx="5202237" cy="376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Afbeelding 82" descr="P2M11011 Haalbaarheid_3.jpg">
              <a:extLst>
                <a:ext uri="{FF2B5EF4-FFF2-40B4-BE49-F238E27FC236}">
                  <a16:creationId xmlns:a16="http://schemas.microsoft.com/office/drawing/2014/main" id="{5E8A410D-D651-9249-E086-E1708A491B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2363" y="2209800"/>
              <a:ext cx="5202237" cy="376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kstvak 83">
              <a:extLst>
                <a:ext uri="{FF2B5EF4-FFF2-40B4-BE49-F238E27FC236}">
                  <a16:creationId xmlns:a16="http://schemas.microsoft.com/office/drawing/2014/main" id="{417C70D4-8D3D-CDB0-1690-B38670F482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3989" y="2124373"/>
              <a:ext cx="211903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nl-NL" altLang="nl-NL" dirty="0">
                  <a:solidFill>
                    <a:srgbClr val="000000"/>
                  </a:solidFill>
                  <a:latin typeface="+mn-lt"/>
                </a:rPr>
                <a:t>draagvlak</a:t>
              </a:r>
            </a:p>
          </p:txBody>
        </p:sp>
        <p:pic>
          <p:nvPicPr>
            <p:cNvPr id="14" name="Afbeelding 84" descr="P2M11011-Wyberen2_5.gif">
              <a:extLst>
                <a:ext uri="{FF2B5EF4-FFF2-40B4-BE49-F238E27FC236}">
                  <a16:creationId xmlns:a16="http://schemas.microsoft.com/office/drawing/2014/main" id="{0609CD19-3B2A-6954-E7EC-541DFC945C3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9513" y="2981325"/>
              <a:ext cx="730250" cy="1466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kstvak 85">
              <a:extLst>
                <a:ext uri="{FF2B5EF4-FFF2-40B4-BE49-F238E27FC236}">
                  <a16:creationId xmlns:a16="http://schemas.microsoft.com/office/drawing/2014/main" id="{5DCCCC3F-91E2-FEA4-1827-A3E07AE5E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9202" y="4806155"/>
              <a:ext cx="206467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nl-NL" altLang="nl-NL" dirty="0">
                  <a:solidFill>
                    <a:srgbClr val="000000"/>
                  </a:solidFill>
                  <a:latin typeface="+mn-lt"/>
                </a:rPr>
                <a:t>haalbaarheid</a:t>
              </a:r>
            </a:p>
          </p:txBody>
        </p:sp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8817070E-B969-B534-E98D-8DCD0087A073}"/>
                </a:ext>
              </a:extLst>
            </p:cNvPr>
            <p:cNvSpPr txBox="1"/>
            <p:nvPr/>
          </p:nvSpPr>
          <p:spPr>
            <a:xfrm>
              <a:off x="1126220" y="4522613"/>
              <a:ext cx="2407922" cy="2619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100" dirty="0">
                  <a:solidFill>
                    <a:schemeClr val="bg1">
                      <a:lumMod val="50000"/>
                    </a:schemeClr>
                  </a:solidFill>
                  <a:latin typeface="Verdana"/>
                  <a:ea typeface="ＭＳ Ｐゴシック" charset="-128"/>
                  <a:cs typeface="Verdana"/>
                </a:rPr>
                <a:t> ruimte scheppen</a:t>
              </a:r>
            </a:p>
          </p:txBody>
        </p: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04E0DCA3-1D6F-C1CB-F92F-DEC38D0628EA}"/>
                </a:ext>
              </a:extLst>
            </p:cNvPr>
            <p:cNvSpPr txBox="1"/>
            <p:nvPr/>
          </p:nvSpPr>
          <p:spPr>
            <a:xfrm>
              <a:off x="2757766" y="4479581"/>
              <a:ext cx="2119035" cy="2619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100" dirty="0">
                  <a:solidFill>
                    <a:schemeClr val="bg1">
                      <a:lumMod val="50000"/>
                    </a:schemeClr>
                  </a:solidFill>
                  <a:latin typeface="Verdana"/>
                  <a:ea typeface="ＭＳ Ｐゴシック" charset="-128"/>
                  <a:cs typeface="Verdana"/>
                </a:rPr>
                <a:t>ruimte invullen</a:t>
              </a:r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3E06941D-49ED-9D64-5994-BF838F2BF9F6}"/>
                </a:ext>
              </a:extLst>
            </p:cNvPr>
            <p:cNvSpPr txBox="1"/>
            <p:nvPr/>
          </p:nvSpPr>
          <p:spPr>
            <a:xfrm>
              <a:off x="4888103" y="4522613"/>
              <a:ext cx="1447610" cy="2619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100" dirty="0">
                  <a:solidFill>
                    <a:schemeClr val="bg1">
                      <a:lumMod val="50000"/>
                    </a:schemeClr>
                  </a:solidFill>
                  <a:latin typeface="Verdana"/>
                  <a:ea typeface="ＭＳ Ｐゴシック" charset="-128"/>
                  <a:cs typeface="Verdana"/>
                </a:rPr>
                <a:t>consolideren</a:t>
              </a:r>
            </a:p>
          </p:txBody>
        </p:sp>
        <p:pic>
          <p:nvPicPr>
            <p:cNvPr id="19" name="Afbeelding 89" descr="P2M11011 Wyberen_2a_new.jpg">
              <a:extLst>
                <a:ext uri="{FF2B5EF4-FFF2-40B4-BE49-F238E27FC236}">
                  <a16:creationId xmlns:a16="http://schemas.microsoft.com/office/drawing/2014/main" id="{8D5D1807-B8C8-9FBA-CFD3-E2A1AF34D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8763" y="2943225"/>
              <a:ext cx="614362" cy="153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Afbeelding 90" descr="P2M11011-Wyberen_2b_new.gif">
              <a:extLst>
                <a:ext uri="{FF2B5EF4-FFF2-40B4-BE49-F238E27FC236}">
                  <a16:creationId xmlns:a16="http://schemas.microsoft.com/office/drawing/2014/main" id="{78A5147E-B2AB-88E7-C515-1B117E4FB3B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4025" y="2981325"/>
              <a:ext cx="735013" cy="1466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Afbeelding 91" descr="P2M11011 Wyberen_2a_new.jpg">
              <a:extLst>
                <a:ext uri="{FF2B5EF4-FFF2-40B4-BE49-F238E27FC236}">
                  <a16:creationId xmlns:a16="http://schemas.microsoft.com/office/drawing/2014/main" id="{91A67C00-9315-6ADD-5AE0-DD36CD7A0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3838" y="2943225"/>
              <a:ext cx="614362" cy="153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ekstvak 22">
            <a:extLst>
              <a:ext uri="{FF2B5EF4-FFF2-40B4-BE49-F238E27FC236}">
                <a16:creationId xmlns:a16="http://schemas.microsoft.com/office/drawing/2014/main" id="{2DE8F5C5-49F2-5A1B-8195-410EAFB301AD}"/>
              </a:ext>
            </a:extLst>
          </p:cNvPr>
          <p:cNvSpPr txBox="1"/>
          <p:nvPr/>
        </p:nvSpPr>
        <p:spPr>
          <a:xfrm>
            <a:off x="647986" y="1908928"/>
            <a:ext cx="74524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" altLang="nl-NL" dirty="0">
                <a:ea typeface="ＭＳ Ｐゴシック" panose="020B0600070205080204" pitchFamily="34" charset="-128"/>
              </a:rPr>
              <a:t>Wyberen zorgt voor  voortgang in draagvlak en haalbaarheid!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2175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 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F9018DD-1AD0-7FBB-17A9-1A6214381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92896"/>
            <a:ext cx="5799138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D5F40918-90AA-DA47-092D-445AA564910A}"/>
              </a:ext>
            </a:extLst>
          </p:cNvPr>
          <p:cNvSpPr txBox="1"/>
          <p:nvPr/>
        </p:nvSpPr>
        <p:spPr>
          <a:xfrm>
            <a:off x="1979712" y="1856842"/>
            <a:ext cx="4625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" altLang="nl-NL" dirty="0">
                <a:ea typeface="ＭＳ Ｐゴシック" panose="020B0600070205080204" pitchFamily="34" charset="-128"/>
              </a:rPr>
              <a:t>Ontwikkeling in draagvlak en haalbaarheid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3071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 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5F40918-90AA-DA47-092D-445AA564910A}"/>
              </a:ext>
            </a:extLst>
          </p:cNvPr>
          <p:cNvSpPr txBox="1"/>
          <p:nvPr/>
        </p:nvSpPr>
        <p:spPr>
          <a:xfrm>
            <a:off x="783116" y="1721049"/>
            <a:ext cx="46257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" altLang="nl-NL" sz="2400" dirty="0">
                <a:ea typeface="ＭＳ Ｐゴシック" panose="020B0600070205080204" pitchFamily="34" charset="-128"/>
              </a:rPr>
              <a:t>Fasen in draagvlak</a:t>
            </a:r>
            <a:endParaRPr lang="nl-NL" sz="2400" dirty="0"/>
          </a:p>
        </p:txBody>
      </p:sp>
      <p:graphicFrame>
        <p:nvGraphicFramePr>
          <p:cNvPr id="4" name="Group 3">
            <a:extLst>
              <a:ext uri="{FF2B5EF4-FFF2-40B4-BE49-F238E27FC236}">
                <a16:creationId xmlns:a16="http://schemas.microsoft.com/office/drawing/2014/main" id="{A85ADF86-8A08-5DB7-6EE5-09C84DE65E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462940"/>
              </p:ext>
            </p:extLst>
          </p:nvPr>
        </p:nvGraphicFramePr>
        <p:xfrm>
          <a:off x="1115616" y="2219583"/>
          <a:ext cx="7200800" cy="3945721"/>
        </p:xfrm>
        <a:graphic>
          <a:graphicData uri="http://schemas.openxmlformats.org/drawingml/2006/table">
            <a:tbl>
              <a:tblPr/>
              <a:tblGrid>
                <a:gridCol w="2139014">
                  <a:extLst>
                    <a:ext uri="{9D8B030D-6E8A-4147-A177-3AD203B41FA5}">
                      <a16:colId xmlns:a16="http://schemas.microsoft.com/office/drawing/2014/main" val="3131873758"/>
                    </a:ext>
                  </a:extLst>
                </a:gridCol>
                <a:gridCol w="5061786">
                  <a:extLst>
                    <a:ext uri="{9D8B030D-6E8A-4147-A177-3AD203B41FA5}">
                      <a16:colId xmlns:a16="http://schemas.microsoft.com/office/drawing/2014/main" val="2170930234"/>
                    </a:ext>
                  </a:extLst>
                </a:gridCol>
              </a:tblGrid>
              <a:tr h="43185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0066"/>
                        </a:buClr>
                        <a:buSzTx/>
                        <a:buFont typeface="Verdana" panose="020B0604030504040204" pitchFamily="34" charset="0"/>
                        <a:buNone/>
                        <a:tabLst/>
                      </a:pPr>
                      <a:r>
                        <a:rPr kumimoji="0" lang="nl-NL" altLang="nl-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Draagvlak</a:t>
                      </a:r>
                    </a:p>
                  </a:txBody>
                  <a:tcPr marL="69192" marR="69192" marT="34290" marB="3429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0066"/>
                        </a:buClr>
                        <a:buSzTx/>
                        <a:buFont typeface="Verdana" panose="020B0604030504040204" pitchFamily="34" charset="0"/>
                        <a:buNone/>
                        <a:tabLst/>
                      </a:pPr>
                      <a:r>
                        <a:rPr kumimoji="0" lang="nl-NL" altLang="nl-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Gekarakteriseerd door:</a:t>
                      </a:r>
                    </a:p>
                  </a:txBody>
                  <a:tcPr marL="69192" marR="69192" marT="34290" marB="3429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421468"/>
                  </a:ext>
                </a:extLst>
              </a:tr>
              <a:tr h="1033009">
                <a:tc>
                  <a:txBody>
                    <a:bodyPr/>
                    <a:lstStyle>
                      <a:lvl1pPr marL="304800" indent="-3048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9pPr>
                    </a:lstStyle>
                    <a:p>
                      <a:pPr marL="304800" marR="0" lvl="0" indent="-3048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0066"/>
                        </a:buClr>
                        <a:buSzTx/>
                        <a:buFont typeface="Verdana" panose="020B0604030504040204" pitchFamily="34" charset="0"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1. Belangstellend</a:t>
                      </a:r>
                    </a:p>
                  </a:txBody>
                  <a:tcPr marL="69192" marR="69192" marT="34290" marB="3429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330066"/>
                        </a:buClr>
                        <a:buSzTx/>
                        <a:buFont typeface="Verdana" panose="020B0604030504040204" pitchFamily="34" charset="0"/>
                        <a:buChar char="•"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 De betrokkene reageert, is nieuwsgierig, </a:t>
                      </a:r>
                      <a:b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</a:b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   stelt vragen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330066"/>
                        </a:buClr>
                        <a:buSzTx/>
                        <a:buFont typeface="Verdana" panose="020B0604030504040204" pitchFamily="34" charset="0"/>
                        <a:buChar char="•"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 De betrokkene is aanwezig, komt</a:t>
                      </a:r>
                    </a:p>
                  </a:txBody>
                  <a:tcPr marL="69192" marR="69192" marT="34290" marB="3429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2602454"/>
                  </a:ext>
                </a:extLst>
              </a:tr>
              <a:tr h="1401167">
                <a:tc>
                  <a:txBody>
                    <a:bodyPr/>
                    <a:lstStyle>
                      <a:lvl1pPr marL="304800" indent="-3048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9pPr>
                    </a:lstStyle>
                    <a:p>
                      <a:pPr marL="304800" marR="0" lvl="0" indent="-3048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0066"/>
                        </a:buClr>
                        <a:buSzTx/>
                        <a:buFont typeface="Verdana" panose="020B0604030504040204" pitchFamily="34" charset="0"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2. Betrokken</a:t>
                      </a:r>
                    </a:p>
                  </a:txBody>
                  <a:tcPr marL="69192" marR="69192" marT="34290" marB="3429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330066"/>
                        </a:buClr>
                        <a:buSzTx/>
                        <a:buFont typeface="Verdana" panose="020B0604030504040204" pitchFamily="34" charset="0"/>
                        <a:buChar char="•"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 De betrokkene heeft de wil om voor zichzelf </a:t>
                      </a:r>
                      <a:b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</a:b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   een rol te definiëren: </a:t>
                      </a:r>
                      <a:r>
                        <a:rPr kumimoji="0" lang="ja-JP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“</a:t>
                      </a:r>
                      <a:r>
                        <a:rPr kumimoji="0" lang="nl-NL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ik doe mee</a:t>
                      </a:r>
                      <a:r>
                        <a:rPr kumimoji="0" lang="ja-JP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”</a:t>
                      </a:r>
                      <a:r>
                        <a:rPr kumimoji="0" lang="nl-NL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330066"/>
                        </a:buClr>
                        <a:buSzTx/>
                        <a:buFont typeface="Verdana" panose="020B0604030504040204" pitchFamily="34" charset="0"/>
                        <a:buChar char="•"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 De betrokkene neemt initiatief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330066"/>
                        </a:buClr>
                        <a:buSzTx/>
                        <a:buFont typeface="Verdana" panose="020B0604030504040204" pitchFamily="34" charset="0"/>
                        <a:buChar char="•"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 De eerste tekenen van tol zijn zichtbaar</a:t>
                      </a:r>
                    </a:p>
                  </a:txBody>
                  <a:tcPr marL="69192" marR="69192" marT="34290" marB="3429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8886673"/>
                  </a:ext>
                </a:extLst>
              </a:tr>
              <a:tr h="10330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0066"/>
                        </a:buClr>
                        <a:buSzTx/>
                        <a:buFont typeface="Verdana" panose="020B0604030504040204" pitchFamily="34" charset="0"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3. Investerend</a:t>
                      </a:r>
                    </a:p>
                  </a:txBody>
                  <a:tcPr marL="69192" marR="69192" marT="34290" marB="3429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rgbClr val="7B7C7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330066"/>
                        </a:buClr>
                        <a:buSzTx/>
                        <a:buFont typeface="Verdana" panose="020B0604030504040204" pitchFamily="34" charset="0"/>
                        <a:buChar char="•"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 </a:t>
                      </a: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De betrokkene levert structurele bijdrage: </a:t>
                      </a:r>
                      <a:b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</a:b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   </a:t>
                      </a:r>
                      <a:r>
                        <a:rPr kumimoji="0" lang="ja-JP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“</a:t>
                      </a:r>
                      <a:r>
                        <a:rPr kumimoji="0" lang="nl-NL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ik stel beschikbaar</a:t>
                      </a:r>
                      <a:r>
                        <a:rPr kumimoji="0" lang="ja-JP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”</a:t>
                      </a:r>
                      <a:endParaRPr kumimoji="0" lang="nl-NL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330066"/>
                        </a:buClr>
                        <a:buSzTx/>
                        <a:buFont typeface="Verdana" panose="020B0604030504040204" pitchFamily="34" charset="0"/>
                        <a:buChar char="•"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 De betrokkene is bereid om risico te lopen</a:t>
                      </a:r>
                    </a:p>
                  </a:txBody>
                  <a:tcPr marL="69192" marR="69192" marT="34290" marB="3429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349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769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412776"/>
            <a:ext cx="683568" cy="288032"/>
          </a:xfrm>
          <a:prstGeom prst="rect">
            <a:avLst/>
          </a:prstGeom>
          <a:solidFill>
            <a:srgbClr val="E345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27584" y="1412776"/>
            <a:ext cx="8316416" cy="288032"/>
          </a:xfrm>
          <a:prstGeom prst="rect">
            <a:avLst/>
          </a:prstGeom>
          <a:solidFill>
            <a:srgbClr val="0738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4766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Blok 3. Draagvlak voor agressiebeleid </a:t>
            </a:r>
            <a:endParaRPr lang="nl-NL" sz="2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FB2C324-269B-46AA-95EC-C6B028C6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3168392" cy="59344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9BEAF49-4F2F-4014-83CA-6200C044CFEC}"/>
              </a:ext>
            </a:extLst>
          </p:cNvPr>
          <p:cNvSpPr/>
          <p:nvPr/>
        </p:nvSpPr>
        <p:spPr>
          <a:xfrm>
            <a:off x="8388424" y="6197484"/>
            <a:ext cx="576064" cy="504056"/>
          </a:xfrm>
          <a:prstGeom prst="rect">
            <a:avLst/>
          </a:prstGeom>
          <a:solidFill>
            <a:srgbClr val="E34507"/>
          </a:solidFill>
          <a:ln>
            <a:solidFill>
              <a:srgbClr val="E345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x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5F40918-90AA-DA47-092D-445AA564910A}"/>
              </a:ext>
            </a:extLst>
          </p:cNvPr>
          <p:cNvSpPr txBox="1"/>
          <p:nvPr/>
        </p:nvSpPr>
        <p:spPr>
          <a:xfrm>
            <a:off x="810540" y="1982160"/>
            <a:ext cx="702924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" sz="2400" dirty="0">
                <a:ea typeface="ＭＳ Ｐゴシック" panose="020B0600070205080204" pitchFamily="34" charset="-128"/>
              </a:rPr>
              <a:t>Waar zitten je belangrijkste actoren in relatie tot draagvlak?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" sz="2400" dirty="0">
                <a:ea typeface="ＭＳ Ｐゴシック" panose="020B0600070205080204" pitchFamily="34" charset="-128"/>
              </a:rPr>
              <a:t>Hoe zou je kunnen sturen op voortgang?</a:t>
            </a:r>
          </a:p>
          <a:p>
            <a:endParaRPr lang="nl-NL" sz="2400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ACDFF5D-6E2C-8A02-ECBC-62EF83E568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362" y="3796902"/>
            <a:ext cx="3080458" cy="1569660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D41EE589-313C-48B0-10DC-6ADBD5E051F3}"/>
              </a:ext>
            </a:extLst>
          </p:cNvPr>
          <p:cNvSpPr txBox="1"/>
          <p:nvPr/>
        </p:nvSpPr>
        <p:spPr>
          <a:xfrm>
            <a:off x="4714699" y="5445224"/>
            <a:ext cx="312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15 minuten uitwerktijd</a:t>
            </a:r>
          </a:p>
        </p:txBody>
      </p:sp>
    </p:spTree>
    <p:extLst>
      <p:ext uri="{BB962C8B-B14F-4D97-AF65-F5344CB8AC3E}">
        <p14:creationId xmlns:p14="http://schemas.microsoft.com/office/powerpoint/2010/main" val="196389644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Grijswaarden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lderhei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591</Words>
  <Application>Microsoft Office PowerPoint</Application>
  <PresentationFormat>Diavoorstelling (4:3)</PresentationFormat>
  <Paragraphs>133</Paragraphs>
  <Slides>16</Slides>
  <Notes>16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Calibri</vt:lpstr>
      <vt:lpstr>Verdana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Biggelaar,Bram B. van den</dc:creator>
  <cp:lastModifiedBy>Rob van den Biggelaar</cp:lastModifiedBy>
  <cp:revision>164</cp:revision>
  <cp:lastPrinted>2022-09-11T07:04:37Z</cp:lastPrinted>
  <dcterms:created xsi:type="dcterms:W3CDTF">2020-09-14T08:02:29Z</dcterms:created>
  <dcterms:modified xsi:type="dcterms:W3CDTF">2022-10-03T09:44:26Z</dcterms:modified>
</cp:coreProperties>
</file>